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310" r:id="rId10"/>
    <p:sldId id="264" r:id="rId11"/>
    <p:sldId id="265" r:id="rId12"/>
    <p:sldId id="288" r:id="rId13"/>
    <p:sldId id="289" r:id="rId14"/>
    <p:sldId id="304" r:id="rId15"/>
    <p:sldId id="305" r:id="rId16"/>
    <p:sldId id="266" r:id="rId17"/>
    <p:sldId id="309" r:id="rId18"/>
    <p:sldId id="267" r:id="rId19"/>
    <p:sldId id="274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311" r:id="rId32"/>
    <p:sldId id="290" r:id="rId33"/>
    <p:sldId id="268" r:id="rId34"/>
    <p:sldId id="293" r:id="rId35"/>
    <p:sldId id="269" r:id="rId36"/>
    <p:sldId id="271" r:id="rId37"/>
    <p:sldId id="306" r:id="rId38"/>
    <p:sldId id="294" r:id="rId39"/>
    <p:sldId id="295" r:id="rId40"/>
    <p:sldId id="296" r:id="rId41"/>
    <p:sldId id="272" r:id="rId42"/>
    <p:sldId id="273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7" r:id="rId51"/>
    <p:sldId id="308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0" autoAdjust="0"/>
    <p:restoredTop sz="86378"/>
  </p:normalViewPr>
  <p:slideViewPr>
    <p:cSldViewPr snapToGrid="0" snapToObjects="1">
      <p:cViewPr varScale="1">
        <p:scale>
          <a:sx n="70" d="100"/>
          <a:sy n="70" d="100"/>
        </p:scale>
        <p:origin x="-128" y="-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33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10" d="100"/>
        <a:sy n="210" d="100"/>
      </p:scale>
      <p:origin x="0" y="364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0B7BB5-3BF1-1A4D-BEC1-5668799A63FB}" type="datetimeFigureOut">
              <a:rPr lang="en-US" smtClean="0"/>
              <a:t>9/8/16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3C38ED-5663-B34C-9E40-E6DB90935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461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C38ED-5663-B34C-9E40-E6DB9093599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439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rgbClr val="FFFF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7EC5-7249-9045-A0DB-A409A021EA66}" type="datetimeFigureOut">
              <a:rPr lang="en-US" smtClean="0"/>
              <a:t>9/8/16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0177-3EAD-CA43-9C43-DDA194FDA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271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7EC5-7249-9045-A0DB-A409A021EA66}" type="datetimeFigureOut">
              <a:rPr lang="en-US" smtClean="0"/>
              <a:t>9/8/16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0177-3EAD-CA43-9C43-DDA194FDA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83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7EC5-7249-9045-A0DB-A409A021EA66}" type="datetimeFigureOut">
              <a:rPr lang="en-US" smtClean="0"/>
              <a:t>9/8/16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0177-3EAD-CA43-9C43-DDA194FDA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575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7EC5-7249-9045-A0DB-A409A021EA66}" type="datetimeFigureOut">
              <a:rPr lang="en-US" smtClean="0"/>
              <a:t>9/8/16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0177-3EAD-CA43-9C43-DDA194FDA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149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7EC5-7249-9045-A0DB-A409A021EA66}" type="datetimeFigureOut">
              <a:rPr lang="en-US" smtClean="0"/>
              <a:t>9/8/16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0177-3EAD-CA43-9C43-DDA194FDA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2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7EC5-7249-9045-A0DB-A409A021EA66}" type="datetimeFigureOut">
              <a:rPr lang="en-US" smtClean="0"/>
              <a:t>9/8/16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0177-3EAD-CA43-9C43-DDA194FDA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634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7EC5-7249-9045-A0DB-A409A021EA66}" type="datetimeFigureOut">
              <a:rPr lang="en-US" smtClean="0"/>
              <a:t>9/8/16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0177-3EAD-CA43-9C43-DDA194FDA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3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7EC5-7249-9045-A0DB-A409A021EA66}" type="datetimeFigureOut">
              <a:rPr lang="en-US" smtClean="0"/>
              <a:t>9/8/16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0177-3EAD-CA43-9C43-DDA194FDA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058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7EC5-7249-9045-A0DB-A409A021EA66}" type="datetimeFigureOut">
              <a:rPr lang="en-US" smtClean="0"/>
              <a:t>9/8/16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0177-3EAD-CA43-9C43-DDA194FDA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47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7EC5-7249-9045-A0DB-A409A021EA66}" type="datetimeFigureOut">
              <a:rPr lang="en-US" smtClean="0"/>
              <a:t>9/8/16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0177-3EAD-CA43-9C43-DDA194FDA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4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7EC5-7249-9045-A0DB-A409A021EA66}" type="datetimeFigureOut">
              <a:rPr lang="en-US" smtClean="0"/>
              <a:t>9/8/16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0177-3EAD-CA43-9C43-DDA194FDA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734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F7EC5-7249-9045-A0DB-A409A021EA66}" type="datetimeFigureOut">
              <a:rPr lang="en-US" smtClean="0"/>
              <a:t>9/8/16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70177-3EAD-CA43-9C43-DDA194FDA1B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380" y="6449476"/>
            <a:ext cx="1698404" cy="21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2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tiff"/><Relationship Id="rId5" Type="http://schemas.openxmlformats.org/officeDocument/2006/relationships/image" Target="../media/image5.tiff"/><Relationship Id="rId6" Type="http://schemas.openxmlformats.org/officeDocument/2006/relationships/image" Target="../media/image6.tiff"/><Relationship Id="rId7" Type="http://schemas.openxmlformats.org/officeDocument/2006/relationships/image" Target="../media/image7.tiff"/><Relationship Id="rId8" Type="http://schemas.openxmlformats.org/officeDocument/2006/relationships/image" Target="../media/image8.tiff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bob@example.com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5" Type="http://schemas.openxmlformats.org/officeDocument/2006/relationships/image" Target="../media/image13.pn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bob@example.com)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Mathematical Mesh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Phill Hallam-Baker</a:t>
            </a:r>
          </a:p>
        </p:txBody>
      </p:sp>
    </p:spTree>
    <p:extLst>
      <p:ext uri="{BB962C8B-B14F-4D97-AF65-F5344CB8AC3E}">
        <p14:creationId xmlns:p14="http://schemas.microsoft.com/office/powerpoint/2010/main" val="1336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69"/>
    </mc:Choice>
    <mc:Fallback xmlns="">
      <p:transition xmlns:p14="http://schemas.microsoft.com/office/powerpoint/2010/main" spd="slow" advTm="946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Trust for every application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92151"/>
          </a:xfrm>
        </p:spPr>
        <p:txBody>
          <a:bodyPr>
            <a:normAutofit/>
          </a:bodyPr>
          <a:lstStyle/>
          <a:p>
            <a:r>
              <a:rPr lang="en-US" dirty="0" smtClean="0"/>
              <a:t>Uniform Data Fingerprint</a:t>
            </a:r>
          </a:p>
          <a:p>
            <a:pPr lvl="1"/>
            <a:r>
              <a:rPr lang="en-US" dirty="0" smtClean="0"/>
              <a:t>Fingerprint </a:t>
            </a:r>
            <a:r>
              <a:rPr lang="en-US" dirty="0"/>
              <a:t>= &lt;Version-ID&gt; + H (&lt;Content-ID&gt;  + ‘:’ + H(&lt;data</a:t>
            </a:r>
            <a:r>
              <a:rPr lang="en-US" dirty="0" smtClean="0"/>
              <a:t>&gt;))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&lt;Content-ID&gt; = </a:t>
            </a:r>
          </a:p>
          <a:p>
            <a:pPr marL="457200" lvl="1" indent="0">
              <a:buNone/>
            </a:pPr>
            <a:r>
              <a:rPr lang="en-US" dirty="0" smtClean="0"/>
              <a:t>application/pgp-v5-key</a:t>
            </a:r>
          </a:p>
          <a:p>
            <a:pPr marL="457200" lvl="1" indent="0">
              <a:buNone/>
            </a:pPr>
            <a:r>
              <a:rPr lang="en-US" dirty="0" smtClean="0"/>
              <a:t>application/</a:t>
            </a:r>
            <a:r>
              <a:rPr lang="en-US" dirty="0" err="1" smtClean="0"/>
              <a:t>pkix</a:t>
            </a:r>
            <a:r>
              <a:rPr lang="en-US" dirty="0" smtClean="0"/>
              <a:t>-key</a:t>
            </a:r>
          </a:p>
          <a:p>
            <a:pPr marL="457200" lvl="1" indent="0">
              <a:buNone/>
            </a:pPr>
            <a:r>
              <a:rPr lang="en-US" dirty="0" smtClean="0"/>
              <a:t>application/</a:t>
            </a:r>
            <a:r>
              <a:rPr lang="en-US" dirty="0" err="1" smtClean="0"/>
              <a:t>dns</a:t>
            </a:r>
            <a:r>
              <a:rPr lang="en-US" dirty="0" smtClean="0"/>
              <a:t>-key</a:t>
            </a:r>
          </a:p>
          <a:p>
            <a:pPr marL="457200" lvl="1" indent="0">
              <a:buNone/>
            </a:pPr>
            <a:r>
              <a:rPr lang="en-US" dirty="0" smtClean="0"/>
              <a:t>application/</a:t>
            </a:r>
            <a:r>
              <a:rPr lang="en-US" dirty="0" err="1" smtClean="0"/>
              <a:t>ssh</a:t>
            </a:r>
            <a:r>
              <a:rPr lang="en-US" dirty="0" smtClean="0"/>
              <a:t>-key</a:t>
            </a:r>
          </a:p>
          <a:p>
            <a:pPr marL="457200" lvl="1" indent="0">
              <a:buNone/>
            </a:pPr>
            <a:endParaRPr lang="en-US" dirty="0"/>
          </a:p>
          <a:p>
            <a:pPr marL="0" lvl="0" indent="0">
              <a:buNone/>
            </a:pPr>
            <a:r>
              <a:rPr lang="en-US" dirty="0" smtClean="0"/>
              <a:t>H(x)</a:t>
            </a:r>
            <a:r>
              <a:rPr lang="en-US" baseline="0" dirty="0" smtClean="0"/>
              <a:t> = SHA-2-512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354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873"/>
    </mc:Choice>
    <mc:Fallback xmlns="">
      <p:transition xmlns:p14="http://schemas.microsoft.com/office/powerpoint/2010/main" spd="slow" advTm="12187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dirty="0" smtClean="0"/>
              <a:t>UDF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Base32 variable precision 100 – 250 bits</a:t>
            </a:r>
          </a:p>
          <a:p>
            <a:pPr lvl="1"/>
            <a:r>
              <a:rPr lang="en-US" dirty="0" smtClean="0"/>
              <a:t>MB2GK-6DUF5-YGYYL-JNY5E</a:t>
            </a:r>
          </a:p>
          <a:p>
            <a:pPr lvl="1"/>
            <a:r>
              <a:rPr lang="en-US" dirty="0" smtClean="0"/>
              <a:t>MB2GK-6DUF5-YGYYL-JNY5E-RWSHZ</a:t>
            </a:r>
            <a:endParaRPr lang="en-US" dirty="0"/>
          </a:p>
          <a:p>
            <a:pPr lvl="1"/>
            <a:r>
              <a:rPr lang="en-US" dirty="0" smtClean="0"/>
              <a:t>MB2GK-6DUF5-YGYYL-JNY5E-RWSHZ-SV75J-C4OZQ- 5GIN2-GQ7FQ-EEHFI</a:t>
            </a:r>
          </a:p>
          <a:p>
            <a:pPr lvl="1"/>
            <a:endParaRPr lang="en-US" dirty="0" smtClean="0"/>
          </a:p>
          <a:p>
            <a:pPr lvl="0"/>
            <a:r>
              <a:rPr lang="en-US" dirty="0" smtClean="0"/>
              <a:t>Key</a:t>
            </a:r>
            <a:r>
              <a:rPr lang="en-US" baseline="0" dirty="0" smtClean="0"/>
              <a:t> improvement</a:t>
            </a:r>
          </a:p>
          <a:p>
            <a:pPr lvl="1"/>
            <a:r>
              <a:rPr lang="en-US" dirty="0" smtClean="0"/>
              <a:t>Business car</a:t>
            </a:r>
            <a:r>
              <a:rPr lang="en-US" baseline="0" dirty="0" smtClean="0"/>
              <a:t>d has 100 bit UDF</a:t>
            </a:r>
          </a:p>
          <a:p>
            <a:pPr lvl="1"/>
            <a:r>
              <a:rPr lang="en-US" baseline="0" dirty="0" smtClean="0"/>
              <a:t>Application calculates 512 bit digest value to verify key</a:t>
            </a:r>
          </a:p>
          <a:p>
            <a:pPr lvl="1"/>
            <a:r>
              <a:rPr lang="en-US" baseline="0" dirty="0" smtClean="0"/>
              <a:t>Record 250 bit fingerprint for future use (59 characters)</a:t>
            </a:r>
          </a:p>
        </p:txBody>
      </p:sp>
    </p:spTree>
    <p:extLst>
      <p:ext uri="{BB962C8B-B14F-4D97-AF65-F5344CB8AC3E}">
        <p14:creationId xmlns:p14="http://schemas.microsoft.com/office/powerpoint/2010/main" val="40000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814"/>
    </mc:Choice>
    <mc:Fallback xmlns="">
      <p:transition xmlns:p14="http://schemas.microsoft.com/office/powerpoint/2010/main" spd="slow" advTm="8581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 Presentation (Future)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800" kern="1200" dirty="0" smtClean="0">
                <a:solidFill>
                  <a:schemeClr val="tx1"/>
                </a:solidFill>
                <a:effectLst/>
                <a:latin typeface="PT Mono" charset="0"/>
                <a:ea typeface="PT Mono" charset="0"/>
                <a:cs typeface="PT Mono" charset="0"/>
              </a:rPr>
              <a:t>MB2GK-6DUF5-YGYYL-JNY5E-RWSHZ</a:t>
            </a:r>
          </a:p>
        </p:txBody>
      </p:sp>
      <p:sp>
        <p:nvSpPr>
          <p:cNvPr id="5" name="Oval 4"/>
          <p:cNvSpPr/>
          <p:nvPr/>
        </p:nvSpPr>
        <p:spPr>
          <a:xfrm>
            <a:off x="796636" y="1825625"/>
            <a:ext cx="782779" cy="5195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582879" y="1800314"/>
            <a:ext cx="869374" cy="519546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452253" y="1812970"/>
            <a:ext cx="595744" cy="519546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089562" y="1825625"/>
            <a:ext cx="827810" cy="519546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958937" y="1825625"/>
            <a:ext cx="599208" cy="519546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734790" y="1825625"/>
            <a:ext cx="692730" cy="519546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962083" y="1778980"/>
            <a:ext cx="692730" cy="519546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253272" y="1796972"/>
            <a:ext cx="692730" cy="519546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385950" y="1794452"/>
            <a:ext cx="797873" cy="519546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38200" y="3285641"/>
            <a:ext cx="131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PT Mono" charset="0"/>
                <a:ea typeface="PT Mono" charset="0"/>
                <a:cs typeface="PT Mono" charset="0"/>
              </a:rPr>
              <a:t>spoon</a:t>
            </a:r>
            <a:endParaRPr lang="en-US" sz="2800" dirty="0">
              <a:solidFill>
                <a:srgbClr val="FF0000"/>
              </a:solidFill>
              <a:latin typeface="PT Mono" charset="0"/>
              <a:ea typeface="PT Mono" charset="0"/>
              <a:cs typeface="PT Mono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78435" y="4205285"/>
            <a:ext cx="2132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accent5">
                    <a:lumMod val="75000"/>
                  </a:schemeClr>
                </a:solidFill>
                <a:latin typeface="PT Mono" charset="0"/>
                <a:ea typeface="PT Mono" charset="0"/>
                <a:cs typeface="PT Mono" charset="0"/>
              </a:rPr>
              <a:t>elephant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PT Mono" charset="0"/>
              <a:ea typeface="PT Mono" charset="0"/>
              <a:cs typeface="PT Mono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46312" y="4208082"/>
            <a:ext cx="1245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PT Mono" charset="0"/>
                <a:ea typeface="PT Mono" charset="0"/>
                <a:cs typeface="PT Mono" charset="0"/>
              </a:rPr>
              <a:t>near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PT Mono" charset="0"/>
              <a:ea typeface="PT Mono" charset="0"/>
              <a:cs typeface="PT Mono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038149" y="3285641"/>
            <a:ext cx="1787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accent5">
                    <a:lumMod val="75000"/>
                  </a:schemeClr>
                </a:solidFill>
                <a:latin typeface="PT Mono" charset="0"/>
                <a:ea typeface="PT Mono" charset="0"/>
                <a:cs typeface="PT Mono" charset="0"/>
              </a:rPr>
              <a:t>pumpkin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PT Mono" charset="0"/>
              <a:ea typeface="PT Mono" charset="0"/>
              <a:cs typeface="PT Mono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30209" y="3291464"/>
            <a:ext cx="1466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PT Mono" charset="0"/>
                <a:ea typeface="PT Mono" charset="0"/>
                <a:cs typeface="PT Mono" charset="0"/>
              </a:rPr>
              <a:t>insult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PT Mono" charset="0"/>
              <a:ea typeface="PT Mono" charset="0"/>
              <a:cs typeface="PT Mono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62050" y="3310952"/>
            <a:ext cx="131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PT Mono" charset="0"/>
                <a:ea typeface="PT Mono" charset="0"/>
                <a:cs typeface="PT Mono" charset="0"/>
              </a:rPr>
              <a:t>cow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PT Mono" charset="0"/>
              <a:ea typeface="PT Mono" charset="0"/>
              <a:cs typeface="PT Mono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29937" y="3318113"/>
            <a:ext cx="202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accent5">
                    <a:lumMod val="75000"/>
                  </a:schemeClr>
                </a:solidFill>
                <a:latin typeface="PT Mono" charset="0"/>
                <a:ea typeface="PT Mono" charset="0"/>
                <a:cs typeface="PT Mono" charset="0"/>
              </a:rPr>
              <a:t>medicine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PT Mono" charset="0"/>
              <a:ea typeface="PT Mono" charset="0"/>
              <a:cs typeface="PT Mono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07324" y="3310952"/>
            <a:ext cx="1527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accent5">
                    <a:lumMod val="75000"/>
                  </a:schemeClr>
                </a:solidFill>
                <a:latin typeface="PT Mono" charset="0"/>
                <a:ea typeface="PT Mono" charset="0"/>
                <a:cs typeface="PT Mono" charset="0"/>
              </a:rPr>
              <a:t>wooden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PT Mono" charset="0"/>
              <a:ea typeface="PT Mono" charset="0"/>
              <a:cs typeface="PT Mono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92093" y="3310952"/>
            <a:ext cx="131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PT Mono" charset="0"/>
                <a:ea typeface="PT Mono" charset="0"/>
                <a:cs typeface="PT Mono" charset="0"/>
              </a:rPr>
              <a:t>belt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PT Mono" charset="0"/>
              <a:ea typeface="PT Mono" charset="0"/>
              <a:cs typeface="PT Mono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230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131"/>
    </mc:Choice>
    <mc:Fallback xmlns="">
      <p:transition xmlns:p14="http://schemas.microsoft.com/office/powerpoint/2010/main" spd="slow" advTm="12613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4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Graphical </a:t>
            </a:r>
            <a:r>
              <a:rPr lang="en-US" dirty="0"/>
              <a:t>Presentation (</a:t>
            </a:r>
            <a:r>
              <a:rPr lang="en-US" dirty="0" smtClean="0"/>
              <a:t>Future)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800" kern="1200" dirty="0" smtClean="0">
                <a:solidFill>
                  <a:schemeClr val="tx1"/>
                </a:solidFill>
                <a:effectLst/>
                <a:latin typeface="PT Mono" charset="0"/>
                <a:ea typeface="PT Mono" charset="0"/>
                <a:cs typeface="PT Mono" charset="0"/>
              </a:rPr>
              <a:t>MB2GK-6DUF5-YGYYL-JNY5E-RWSHZ</a:t>
            </a:r>
          </a:p>
        </p:txBody>
      </p:sp>
      <p:sp>
        <p:nvSpPr>
          <p:cNvPr id="5" name="Oval 4"/>
          <p:cNvSpPr/>
          <p:nvPr/>
        </p:nvSpPr>
        <p:spPr>
          <a:xfrm>
            <a:off x="796636" y="1825625"/>
            <a:ext cx="1115291" cy="5195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4" t="11354" r="24349" b="8274"/>
          <a:stretch/>
        </p:blipFill>
        <p:spPr>
          <a:xfrm>
            <a:off x="502227" y="2867892"/>
            <a:ext cx="1787236" cy="181689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731817" y="1832697"/>
            <a:ext cx="1115291" cy="519546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4093" t="-162" r="23257" b="3195"/>
          <a:stretch/>
        </p:blipFill>
        <p:spPr>
          <a:xfrm>
            <a:off x="2289462" y="2867892"/>
            <a:ext cx="1804556" cy="1806438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2867889" y="1818987"/>
            <a:ext cx="1115291" cy="519546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920834" y="1825625"/>
            <a:ext cx="1115291" cy="519546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932214" y="1826059"/>
            <a:ext cx="1115291" cy="519546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908962" y="1825625"/>
            <a:ext cx="1115291" cy="519546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2099" r="20067"/>
          <a:stretch/>
        </p:blipFill>
        <p:spPr>
          <a:xfrm>
            <a:off x="4094019" y="2879589"/>
            <a:ext cx="1828800" cy="17940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2819" y="2879589"/>
            <a:ext cx="1808017" cy="18080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7374" y="2809010"/>
            <a:ext cx="1828801" cy="18288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/>
          <a:srcRect l="23898" t="-691" r="20878" b="691"/>
          <a:stretch/>
        </p:blipFill>
        <p:spPr>
          <a:xfrm>
            <a:off x="9556175" y="2883330"/>
            <a:ext cx="1716237" cy="18014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84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08"/>
    </mc:Choice>
    <mc:Fallback xmlns="">
      <p:transition xmlns:p14="http://schemas.microsoft.com/office/powerpoint/2010/main" spd="slow" advTm="3090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552352"/>
            <a:ext cx="12192000" cy="2041453"/>
          </a:xfrm>
        </p:spPr>
        <p:txBody>
          <a:bodyPr>
            <a:normAutofit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1200" baseline="0" dirty="0" smtClean="0">
                <a:solidFill>
                  <a:schemeClr val="tx1"/>
                </a:solidFill>
                <a:effectLst/>
              </a:rPr>
              <a:t>example.com.</a:t>
            </a:r>
            <a:r>
              <a:rPr lang="en-US" sz="4400" kern="1200" dirty="0" smtClean="0">
                <a:solidFill>
                  <a:schemeClr val="tx1"/>
                </a:solidFill>
                <a:effectLst/>
              </a:rPr>
              <a:t>MB2GK-6DUF5-YGYYL-JNY5E.onion</a:t>
            </a:r>
            <a:endParaRPr lang="en-US" sz="4400" dirty="0" smtClean="0">
              <a:effectLst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59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52"/>
    </mc:Choice>
    <mc:Fallback xmlns="">
      <p:transition xmlns:p14="http://schemas.microsoft.com/office/powerpoint/2010/main" spd="slow" advTm="5005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552352"/>
            <a:ext cx="12192000" cy="2594346"/>
          </a:xfrm>
        </p:spPr>
        <p:txBody>
          <a:bodyPr>
            <a:normAutofit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/>
              <a:t>Strong DNS Name:</a:t>
            </a:r>
            <a:br>
              <a:rPr lang="en-US" sz="4400" dirty="0" smtClean="0"/>
            </a:b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5400" kern="1200" baseline="0" dirty="0" err="1" smtClean="0">
                <a:solidFill>
                  <a:schemeClr val="tx1"/>
                </a:solidFill>
                <a:effectLst/>
              </a:rPr>
              <a:t>example.com.</a:t>
            </a:r>
            <a:r>
              <a:rPr lang="en-US" sz="5400" dirty="0" err="1" smtClean="0"/>
              <a:t>mb</a:t>
            </a:r>
            <a:r>
              <a:rPr lang="en-US" sz="5400" dirty="0" smtClean="0"/>
              <a:t>--</a:t>
            </a:r>
            <a:r>
              <a:rPr lang="en-US" sz="5400" kern="1200" dirty="0" smtClean="0">
                <a:solidFill>
                  <a:schemeClr val="tx1"/>
                </a:solidFill>
                <a:effectLst/>
              </a:rPr>
              <a:t>2gk6d-uf5yg-yyljn-y5E</a:t>
            </a:r>
            <a:endParaRPr lang="en-US" sz="4000" dirty="0" smtClean="0">
              <a:effectLst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57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83"/>
    </mc:Choice>
    <mc:Fallback xmlns="">
      <p:transition xmlns:p14="http://schemas.microsoft.com/office/powerpoint/2010/main" spd="slow" advTm="3398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aseline="0" dirty="0" smtClean="0"/>
              <a:t>Direct trust in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baseline="0" dirty="0" err="1" smtClean="0"/>
              <a:t>alice</a:t>
            </a:r>
            <a:r>
              <a:rPr lang="en-US" baseline="0" dirty="0" err="1" smtClean="0"/>
              <a:t>@</a:t>
            </a:r>
            <a:r>
              <a:rPr lang="en-US" dirty="0" err="1" smtClean="0"/>
              <a:t>example.com.mb</a:t>
            </a:r>
            <a:r>
              <a:rPr lang="en-US" dirty="0"/>
              <a:t>--2gk6d-uf5yg-yyljn-</a:t>
            </a:r>
            <a:r>
              <a:rPr lang="en-US" dirty="0" smtClean="0"/>
              <a:t>y5E</a:t>
            </a:r>
          </a:p>
          <a:p>
            <a:pPr lvl="0"/>
            <a:r>
              <a:rPr lang="en-US" baseline="0" dirty="0" smtClean="0"/>
              <a:t>http</a:t>
            </a:r>
            <a:r>
              <a:rPr lang="en-US" baseline="0" dirty="0" smtClean="0"/>
              <a:t>:/</a:t>
            </a:r>
            <a:r>
              <a:rPr lang="en-US" baseline="0" dirty="0" smtClean="0"/>
              <a:t>/</a:t>
            </a:r>
            <a:r>
              <a:rPr lang="en-US" dirty="0" err="1"/>
              <a:t>example.com.mb</a:t>
            </a:r>
            <a:r>
              <a:rPr lang="en-US" dirty="0"/>
              <a:t>--2gk6d-uf5yg-yyljn-</a:t>
            </a:r>
            <a:r>
              <a:rPr lang="en-US" dirty="0" smtClean="0"/>
              <a:t>y5E/ </a:t>
            </a:r>
            <a:r>
              <a:rPr lang="en-US" dirty="0" smtClean="0"/>
              <a:t>/</a:t>
            </a:r>
            <a:endParaRPr lang="en-US" dirty="0"/>
          </a:p>
          <a:p>
            <a:r>
              <a:rPr lang="en-US" dirty="0" err="1" smtClean="0"/>
              <a:t>ssh</a:t>
            </a:r>
            <a:r>
              <a:rPr lang="en-US" dirty="0" smtClean="0"/>
              <a:t> example.com.MB2GK-6DUF5-YGYYL-JNY5E</a:t>
            </a:r>
          </a:p>
          <a:p>
            <a:pPr lvl="0"/>
            <a:endParaRPr lang="en-US" dirty="0"/>
          </a:p>
          <a:p>
            <a:pPr lvl="0"/>
            <a:r>
              <a:rPr lang="en-US" dirty="0" smtClean="0"/>
              <a:t>Interpretation</a:t>
            </a:r>
          </a:p>
          <a:p>
            <a:pPr lvl="1"/>
            <a:r>
              <a:rPr lang="en-US" dirty="0" smtClean="0"/>
              <a:t>MB2GK-6DUF5-YGYYL-JNY5E is the root of trust</a:t>
            </a:r>
            <a:endParaRPr lang="en-US" i="1" dirty="0" smtClean="0"/>
          </a:p>
          <a:p>
            <a:pPr lvl="1"/>
            <a:r>
              <a:rPr lang="en-US" dirty="0" smtClean="0"/>
              <a:t>The DNS address is interpreted under a policy authenticated under it</a:t>
            </a:r>
          </a:p>
          <a:p>
            <a:pPr lvl="1"/>
            <a:r>
              <a:rPr lang="en-US" dirty="0" smtClean="0"/>
              <a:t>Decentralized Internet for free</a:t>
            </a:r>
          </a:p>
        </p:txBody>
      </p:sp>
    </p:spTree>
    <p:extLst>
      <p:ext uri="{BB962C8B-B14F-4D97-AF65-F5344CB8AC3E}">
        <p14:creationId xmlns:p14="http://schemas.microsoft.com/office/powerpoint/2010/main" val="195331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11"/>
    </mc:Choice>
    <mc:Fallback xmlns="">
      <p:transition xmlns:p14="http://schemas.microsoft.com/office/powerpoint/2010/main" spd="slow" advTm="5081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Email Policy for </a:t>
            </a:r>
            <a:r>
              <a:rPr lang="en-US" dirty="0" err="1" smtClean="0"/>
              <a:t>alice@example.com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Public policy</a:t>
            </a:r>
          </a:p>
          <a:p>
            <a:pPr lvl="1"/>
            <a:r>
              <a:rPr lang="en-US" dirty="0" smtClean="0"/>
              <a:t>Send mail encrypted under </a:t>
            </a:r>
            <a:r>
              <a:rPr lang="en-US" dirty="0" err="1" smtClean="0"/>
              <a:t>OpenPGP</a:t>
            </a:r>
            <a:r>
              <a:rPr lang="en-US" dirty="0" smtClean="0"/>
              <a:t> Key</a:t>
            </a:r>
            <a:r>
              <a:rPr lang="en-US" baseline="0" dirty="0" smtClean="0"/>
              <a:t> &lt;</a:t>
            </a:r>
            <a:r>
              <a:rPr lang="en-US" baseline="0" dirty="0" err="1" smtClean="0"/>
              <a:t>spamfilter.example.com</a:t>
            </a:r>
            <a:r>
              <a:rPr lang="en-US" baseline="0" dirty="0" smtClean="0"/>
              <a:t>&gt;</a:t>
            </a:r>
          </a:p>
          <a:p>
            <a:pPr lvl="1"/>
            <a:endParaRPr lang="en-US" baseline="0" dirty="0" smtClean="0"/>
          </a:p>
          <a:p>
            <a:pPr lvl="0"/>
            <a:r>
              <a:rPr lang="en-US" dirty="0" smtClean="0"/>
              <a:t>Unpublished policy</a:t>
            </a:r>
          </a:p>
          <a:p>
            <a:pPr lvl="1"/>
            <a:r>
              <a:rPr lang="en-US" dirty="0" smtClean="0"/>
              <a:t>Send mail encrypted under </a:t>
            </a:r>
            <a:r>
              <a:rPr lang="en-US" dirty="0" err="1" smtClean="0"/>
              <a:t>OpenPGP</a:t>
            </a:r>
            <a:r>
              <a:rPr lang="en-US" dirty="0" smtClean="0"/>
              <a:t> Key &lt;Alice1&gt; or S/MIME &lt;alice2&gt;</a:t>
            </a:r>
          </a:p>
          <a:p>
            <a:pPr lvl="1"/>
            <a:r>
              <a:rPr lang="en-US" dirty="0" smtClean="0"/>
              <a:t>Sign message with known key</a:t>
            </a:r>
          </a:p>
          <a:p>
            <a:pPr lvl="1"/>
            <a:r>
              <a:rPr lang="en-US" dirty="0" smtClean="0"/>
              <a:t>No executable attachments</a:t>
            </a:r>
          </a:p>
          <a:p>
            <a:pPr lvl="1"/>
            <a:endParaRPr lang="en-US" dirty="0"/>
          </a:p>
          <a:p>
            <a:r>
              <a:rPr lang="en-US" dirty="0" smtClean="0"/>
              <a:t>Private policy</a:t>
            </a:r>
          </a:p>
          <a:p>
            <a:pPr lvl="1"/>
            <a:r>
              <a:rPr lang="en-US" dirty="0" smtClean="0"/>
              <a:t>If you are </a:t>
            </a:r>
            <a:r>
              <a:rPr lang="en-US" dirty="0" smtClean="0">
                <a:hlinkClick r:id="rId2"/>
              </a:rPr>
              <a:t>bob@example.com</a:t>
            </a:r>
            <a:r>
              <a:rPr lang="en-US" dirty="0" smtClean="0"/>
              <a:t> </a:t>
            </a:r>
            <a:r>
              <a:rPr lang="is-IS" dirty="0" smtClean="0"/>
              <a:t>….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6346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61"/>
    </mc:Choice>
    <mc:Fallback xmlns="">
      <p:transition xmlns:p14="http://schemas.microsoft.com/office/powerpoint/2010/main" spd="slow" advTm="13006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Deployment</a:t>
            </a:r>
            <a:r>
              <a:rPr lang="en-US" baseline="0" dirty="0" smtClean="0"/>
              <a:t> option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MB2GK-6DUF5-YGYYL-JNY5E</a:t>
            </a:r>
            <a:r>
              <a:rPr lang="en-US" baseline="0" dirty="0" smtClean="0"/>
              <a:t> is a public policy</a:t>
            </a:r>
          </a:p>
          <a:p>
            <a:pPr lvl="1"/>
            <a:r>
              <a:rPr lang="en-US" dirty="0" smtClean="0"/>
              <a:t>Could use</a:t>
            </a:r>
            <a:r>
              <a:rPr lang="en-US" baseline="0" dirty="0" smtClean="0"/>
              <a:t> DNS for retrieval</a:t>
            </a:r>
          </a:p>
          <a:p>
            <a:pPr lvl="1"/>
            <a:r>
              <a:rPr lang="en-US" baseline="0" dirty="0" smtClean="0"/>
              <a:t>Configure local DNS portal to resolve MESH records in root zone</a:t>
            </a:r>
          </a:p>
          <a:p>
            <a:pPr lvl="1"/>
            <a:endParaRPr lang="en-US" baseline="0" dirty="0" smtClean="0"/>
          </a:p>
          <a:p>
            <a:pPr lvl="1"/>
            <a:r>
              <a:rPr lang="en-US" baseline="0" dirty="0" smtClean="0"/>
              <a:t>ICANN is no longer in control</a:t>
            </a:r>
          </a:p>
          <a:p>
            <a:pPr lvl="2"/>
            <a:r>
              <a:rPr lang="en-US" i="1" u="sng" dirty="0" smtClean="0"/>
              <a:t>We are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385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552"/>
    </mc:Choice>
    <mc:Fallback>
      <p:transition xmlns:p14="http://schemas.microsoft.com/office/powerpoint/2010/main" spd="slow" advTm="6755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Mesh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42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7"/>
    </mc:Choice>
    <mc:Fallback xmlns="">
      <p:transition xmlns:p14="http://schemas.microsoft.com/office/powerpoint/2010/main" spd="slow" advTm="302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Before we start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Open Source (MIT License)</a:t>
            </a:r>
          </a:p>
          <a:p>
            <a:pPr lvl="1"/>
            <a:r>
              <a:rPr lang="en-US" dirty="0" smtClean="0"/>
              <a:t>Reference Code (C#)</a:t>
            </a:r>
          </a:p>
          <a:p>
            <a:pPr lvl="1"/>
            <a:r>
              <a:rPr lang="en-US" dirty="0" smtClean="0"/>
              <a:t>Build tools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Open Specifications</a:t>
            </a:r>
          </a:p>
          <a:p>
            <a:pPr lvl="1"/>
            <a:r>
              <a:rPr lang="en-US" dirty="0" smtClean="0"/>
              <a:t>All specifications submitted as Internet drafts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Open Repository</a:t>
            </a:r>
          </a:p>
          <a:p>
            <a:pPr lvl="1"/>
            <a:r>
              <a:rPr lang="en-US" dirty="0" err="1"/>
              <a:t>g</a:t>
            </a:r>
            <a:r>
              <a:rPr lang="en-US" dirty="0" err="1" smtClean="0"/>
              <a:t>it</a:t>
            </a:r>
            <a:r>
              <a:rPr lang="en-US" dirty="0" smtClean="0"/>
              <a:t> commit = </a:t>
            </a:r>
            <a:r>
              <a:rPr lang="en-US" dirty="0" err="1" smtClean="0"/>
              <a:t>git</a:t>
            </a:r>
            <a:r>
              <a:rPr lang="en-US" dirty="0" smtClean="0"/>
              <a:t> push (</a:t>
            </a:r>
            <a:r>
              <a:rPr lang="en-US" dirty="0" err="1" smtClean="0"/>
              <a:t>Github</a:t>
            </a:r>
            <a:r>
              <a:rPr lang="en-US" dirty="0" smtClean="0"/>
              <a:t>, </a:t>
            </a:r>
            <a:r>
              <a:rPr lang="en-US" dirty="0" err="1" smtClean="0"/>
              <a:t>Sourceforge</a:t>
            </a:r>
            <a:r>
              <a:rPr 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978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07"/>
    </mc:Choice>
    <mc:Fallback xmlns="">
      <p:transition xmlns:p14="http://schemas.microsoft.com/office/powerpoint/2010/main" spd="slow" advTm="6170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ded Corner 9"/>
          <p:cNvSpPr/>
          <p:nvPr/>
        </p:nvSpPr>
        <p:spPr>
          <a:xfrm>
            <a:off x="1627322" y="2265901"/>
            <a:ext cx="1038054" cy="1361117"/>
          </a:xfrm>
          <a:prstGeom prst="foldedCorner">
            <a:avLst>
              <a:gd name="adj" fmla="val 0"/>
            </a:avLst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</a:t>
            </a:r>
            <a:r>
              <a:rPr lang="en-US" baseline="0" dirty="0" smtClean="0"/>
              <a:t> the Mesh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22" y="4047255"/>
            <a:ext cx="1313912" cy="22218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833" y="2509533"/>
            <a:ext cx="1258801" cy="1863025"/>
          </a:xfrm>
          <a:prstGeom prst="rect">
            <a:avLst/>
          </a:prstGeom>
        </p:spPr>
      </p:pic>
      <p:sp>
        <p:nvSpPr>
          <p:cNvPr id="7" name="Folded Corner 6"/>
          <p:cNvSpPr/>
          <p:nvPr/>
        </p:nvSpPr>
        <p:spPr>
          <a:xfrm>
            <a:off x="3163715" y="4636161"/>
            <a:ext cx="1600400" cy="1401360"/>
          </a:xfrm>
          <a:prstGeom prst="foldedCorner">
            <a:avLst>
              <a:gd name="adj" fmla="val 390"/>
            </a:avLst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843" y="2415384"/>
            <a:ext cx="824376" cy="10256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246" y="4502479"/>
            <a:ext cx="1716240" cy="1596103"/>
          </a:xfrm>
          <a:prstGeom prst="rect">
            <a:avLst/>
          </a:prstGeom>
        </p:spPr>
      </p:pic>
      <p:sp>
        <p:nvSpPr>
          <p:cNvPr id="11" name="Folded Corner 10"/>
          <p:cNvSpPr/>
          <p:nvPr/>
        </p:nvSpPr>
        <p:spPr>
          <a:xfrm>
            <a:off x="9293816" y="3109628"/>
            <a:ext cx="571288" cy="734053"/>
          </a:xfrm>
          <a:prstGeom prst="foldedCorner">
            <a:avLst>
              <a:gd name="adj" fmla="val 390"/>
            </a:avLst>
          </a:prstGeom>
          <a:solidFill>
            <a:schemeClr val="tx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5114441" y="3843681"/>
            <a:ext cx="2650210" cy="102402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2995246" y="2888873"/>
            <a:ext cx="4769405" cy="33477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042573" y="4760853"/>
            <a:ext cx="4895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PT Mono" charset="0"/>
                <a:ea typeface="PT Mono" charset="0"/>
                <a:cs typeface="PT Mono" charset="0"/>
              </a:rPr>
              <a:t>alice@mesh.prismproof.com</a:t>
            </a:r>
            <a:endParaRPr lang="en-US" sz="2800" dirty="0">
              <a:latin typeface="PT Mono" charset="0"/>
              <a:ea typeface="PT Mono" charset="0"/>
              <a:cs typeface="PT Mono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599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200"/>
    </mc:Choice>
    <mc:Fallback xmlns="">
      <p:transition xmlns:p14="http://schemas.microsoft.com/office/powerpoint/2010/main" spd="slow" advTm="1542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11" grpId="0" animBg="1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a Profile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PT Mono" charset="0"/>
                <a:ea typeface="PT Mono" charset="0"/>
                <a:cs typeface="PT Mono" charset="0"/>
              </a:rPr>
              <a:t>&gt;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  <a:latin typeface="PT Mono" charset="0"/>
                <a:ea typeface="PT Mono" charset="0"/>
                <a:cs typeface="PT Mono" charset="0"/>
              </a:rPr>
              <a:t>meshman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PT Mono" charset="0"/>
                <a:ea typeface="PT Mono" charset="0"/>
                <a:cs typeface="PT Mono" charset="0"/>
              </a:rPr>
              <a:t> /personal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  <a:latin typeface="PT Mono" charset="0"/>
                <a:ea typeface="PT Mono" charset="0"/>
                <a:cs typeface="PT Mono" charset="0"/>
              </a:rPr>
              <a:t>alice@mesh.prismproof.com</a:t>
            </a:r>
            <a:endParaRPr lang="en-US" dirty="0" smtClean="0">
              <a:solidFill>
                <a:schemeClr val="accent5">
                  <a:lumMod val="75000"/>
                </a:schemeClr>
              </a:solidFill>
              <a:latin typeface="PT Mono" charset="0"/>
              <a:ea typeface="PT Mono" charset="0"/>
              <a:cs typeface="PT Mono" charset="0"/>
            </a:endParaRPr>
          </a:p>
          <a:p>
            <a:pPr marL="0" indent="0">
              <a:buNone/>
            </a:pPr>
            <a:r>
              <a:rPr lang="en-US" dirty="0" smtClean="0">
                <a:latin typeface="PT Mono" charset="0"/>
                <a:ea typeface="PT Mono" charset="0"/>
                <a:cs typeface="PT Mono" charset="0"/>
              </a:rPr>
              <a:t>Profile: MB2GK-6DUF5-YGYYL-JNY5E-RWSHZ</a:t>
            </a:r>
          </a:p>
          <a:p>
            <a:pPr marL="0" indent="0">
              <a:buNone/>
            </a:pPr>
            <a:r>
              <a:rPr lang="en-US" dirty="0" smtClean="0">
                <a:latin typeface="PT Mono" charset="0"/>
                <a:ea typeface="PT Mono" charset="0"/>
                <a:cs typeface="PT Mono" charset="0"/>
              </a:rPr>
              <a:t>Device: Windows 10</a:t>
            </a:r>
          </a:p>
        </p:txBody>
      </p:sp>
    </p:spTree>
    <p:extLst>
      <p:ext uri="{BB962C8B-B14F-4D97-AF65-F5344CB8AC3E}">
        <p14:creationId xmlns:p14="http://schemas.microsoft.com/office/powerpoint/2010/main" val="150454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390"/>
    </mc:Choice>
    <mc:Fallback xmlns="">
      <p:transition xmlns:p14="http://schemas.microsoft.com/office/powerpoint/2010/main" spd="slow" advTm="7439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Populating a Mail Profile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PT Mono" charset="0"/>
                <a:ea typeface="PT Mono" charset="0"/>
                <a:cs typeface="PT Mono" charset="0"/>
              </a:rPr>
              <a:t>&gt;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  <a:latin typeface="PT Mono" charset="0"/>
                <a:ea typeface="PT Mono" charset="0"/>
                <a:cs typeface="PT Mono" charset="0"/>
              </a:rPr>
              <a:t>meshman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PT Mono" charset="0"/>
                <a:ea typeface="PT Mono" charset="0"/>
                <a:cs typeface="PT Mono" charset="0"/>
              </a:rPr>
              <a:t> /mail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  <a:latin typeface="PT Mono" charset="0"/>
                <a:ea typeface="PT Mono" charset="0"/>
                <a:cs typeface="PT Mono" charset="0"/>
              </a:rPr>
              <a:t>alice@example.com</a:t>
            </a:r>
            <a:endParaRPr lang="en-US" dirty="0" smtClean="0">
              <a:solidFill>
                <a:schemeClr val="accent5">
                  <a:lumMod val="75000"/>
                </a:schemeClr>
              </a:solidFill>
              <a:latin typeface="PT Mono" charset="0"/>
              <a:ea typeface="PT Mono" charset="0"/>
              <a:cs typeface="PT Mono" charset="0"/>
            </a:endParaRPr>
          </a:p>
          <a:p>
            <a:pPr marL="0" indent="0">
              <a:buNone/>
            </a:pPr>
            <a:r>
              <a:rPr lang="en-US" dirty="0" smtClean="0">
                <a:latin typeface="PT Mono" charset="0"/>
                <a:ea typeface="PT Mono" charset="0"/>
                <a:cs typeface="PT Mono" charset="0"/>
              </a:rPr>
              <a:t>Profile: </a:t>
            </a:r>
            <a:r>
              <a:rPr lang="en-US" dirty="0" err="1" smtClean="0">
                <a:latin typeface="PT Mono" charset="0"/>
                <a:ea typeface="PT Mono" charset="0"/>
                <a:cs typeface="PT Mono" charset="0"/>
              </a:rPr>
              <a:t>alice@mesh.prismproof.com</a:t>
            </a:r>
            <a:endParaRPr lang="en-US" dirty="0" smtClean="0">
              <a:latin typeface="PT Mono" charset="0"/>
              <a:ea typeface="PT Mono" charset="0"/>
              <a:cs typeface="PT Mono" charset="0"/>
            </a:endParaRPr>
          </a:p>
          <a:p>
            <a:pPr marL="0" indent="0">
              <a:buNone/>
            </a:pPr>
            <a:r>
              <a:rPr lang="en-US" dirty="0" smtClean="0">
                <a:latin typeface="PT Mono" charset="0"/>
                <a:ea typeface="PT Mono" charset="0"/>
                <a:cs typeface="PT Mono" charset="0"/>
              </a:rPr>
              <a:t>Client: Windows Live Mail</a:t>
            </a:r>
          </a:p>
          <a:p>
            <a:pPr marL="0" indent="0">
              <a:buNone/>
            </a:pPr>
            <a:r>
              <a:rPr lang="en-US" dirty="0" smtClean="0">
                <a:latin typeface="PT Mono" charset="0"/>
                <a:ea typeface="PT Mono" charset="0"/>
                <a:cs typeface="PT Mono" charset="0"/>
              </a:rPr>
              <a:t>Client: Outlook</a:t>
            </a:r>
          </a:p>
          <a:p>
            <a:pPr marL="0" indent="0">
              <a:buNone/>
            </a:pPr>
            <a:r>
              <a:rPr lang="en-US" dirty="0" smtClean="0">
                <a:latin typeface="PT Mono" charset="0"/>
                <a:ea typeface="PT Mono" charset="0"/>
                <a:cs typeface="PT Mono" charset="0"/>
              </a:rPr>
              <a:t>Configured: S/MIME [</a:t>
            </a:r>
            <a:r>
              <a:rPr lang="en-US" dirty="0" err="1" smtClean="0">
                <a:latin typeface="PT Mono" charset="0"/>
                <a:ea typeface="PT Mono" charset="0"/>
                <a:cs typeface="PT Mono" charset="0"/>
              </a:rPr>
              <a:t>comodo.com</a:t>
            </a:r>
            <a:r>
              <a:rPr lang="en-US" dirty="0" smtClean="0">
                <a:latin typeface="PT Mono" charset="0"/>
                <a:ea typeface="PT Mono" charset="0"/>
                <a:cs typeface="PT Mono" charset="0"/>
              </a:rPr>
              <a:t>], </a:t>
            </a:r>
            <a:r>
              <a:rPr lang="en-US" dirty="0" err="1" smtClean="0">
                <a:latin typeface="PT Mono" charset="0"/>
                <a:ea typeface="PT Mono" charset="0"/>
                <a:cs typeface="PT Mono" charset="0"/>
              </a:rPr>
              <a:t>OpenPGP</a:t>
            </a:r>
            <a:endParaRPr lang="en-US" dirty="0" smtClean="0">
              <a:latin typeface="PT Mono" charset="0"/>
              <a:ea typeface="PT Mono" charset="0"/>
              <a:cs typeface="PT Mono" charset="0"/>
            </a:endParaRPr>
          </a:p>
          <a:p>
            <a:pPr marL="0" indent="0">
              <a:buNone/>
            </a:pPr>
            <a:endParaRPr lang="en-US" dirty="0">
              <a:latin typeface="PT Mono" charset="0"/>
              <a:ea typeface="PT Mono" charset="0"/>
              <a:cs typeface="PT Mono" charset="0"/>
            </a:endParaRPr>
          </a:p>
          <a:p>
            <a:pPr marL="0" indent="0">
              <a:buNone/>
            </a:pPr>
            <a:r>
              <a:rPr lang="en-US" dirty="0" smtClean="0">
                <a:ea typeface="PT Mono" charset="0"/>
                <a:cs typeface="PT Mono" charset="0"/>
              </a:rPr>
              <a:t>[Could also configure ECDH </a:t>
            </a:r>
            <a:r>
              <a:rPr lang="en-US" dirty="0" err="1" smtClean="0">
                <a:ea typeface="PT Mono" charset="0"/>
                <a:cs typeface="PT Mono" charset="0"/>
              </a:rPr>
              <a:t>auth</a:t>
            </a:r>
            <a:r>
              <a:rPr lang="en-US" dirty="0" smtClean="0">
                <a:ea typeface="PT Mono" charset="0"/>
                <a:cs typeface="PT Mono" charset="0"/>
              </a:rPr>
              <a:t> for IMAP/SUBMIT]</a:t>
            </a:r>
            <a:endParaRPr lang="en-US" dirty="0" smtClean="0">
              <a:ea typeface="PT Mono" charset="0"/>
              <a:cs typeface="PT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3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409"/>
    </mc:Choice>
    <mc:Fallback xmlns="">
      <p:transition xmlns:p14="http://schemas.microsoft.com/office/powerpoint/2010/main" spd="slow" advTm="17640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Populating a Web Username/Password Profile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PT Mono" charset="0"/>
                <a:ea typeface="PT Mono" charset="0"/>
                <a:cs typeface="PT Mono" charset="0"/>
              </a:rPr>
              <a:t>&gt;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  <a:latin typeface="PT Mono" charset="0"/>
                <a:ea typeface="PT Mono" charset="0"/>
                <a:cs typeface="PT Mono" charset="0"/>
              </a:rPr>
              <a:t>meshman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PT Mono" charset="0"/>
                <a:ea typeface="PT Mono" charset="0"/>
                <a:cs typeface="PT Mono" charset="0"/>
              </a:rPr>
              <a:t> /web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800" kern="1200" dirty="0" smtClean="0">
                <a:solidFill>
                  <a:schemeClr val="tx1"/>
                </a:solidFill>
                <a:effectLst/>
                <a:latin typeface="PT Mono" charset="0"/>
                <a:ea typeface="PT Mono" charset="0"/>
                <a:cs typeface="PT Mono" charset="0"/>
              </a:rPr>
              <a:t>Profile: </a:t>
            </a:r>
            <a:r>
              <a:rPr lang="en-US" sz="2800" kern="1200" dirty="0" err="1" smtClean="0">
                <a:solidFill>
                  <a:schemeClr val="tx1"/>
                </a:solidFill>
                <a:effectLst/>
                <a:latin typeface="PT Mono" charset="0"/>
                <a:ea typeface="PT Mono" charset="0"/>
                <a:cs typeface="PT Mono" charset="0"/>
              </a:rPr>
              <a:t>alice@</a:t>
            </a:r>
            <a:r>
              <a:rPr lang="en-US" sz="2800" kern="1200" dirty="0" err="1" smtClean="0">
                <a:solidFill>
                  <a:schemeClr val="tx1"/>
                </a:solidFill>
                <a:effectLst/>
                <a:latin typeface="PT Mono" charset="0"/>
                <a:ea typeface="PT Mono" charset="0"/>
                <a:cs typeface="PT Mono" charset="0"/>
              </a:rPr>
              <a:t>mesh.prismproof.com</a:t>
            </a:r>
            <a:endParaRPr lang="en-US" sz="2800" kern="1200" dirty="0" smtClean="0">
              <a:solidFill>
                <a:schemeClr val="tx1"/>
              </a:solidFill>
              <a:effectLst/>
              <a:latin typeface="PT Mono" charset="0"/>
              <a:ea typeface="PT Mono" charset="0"/>
              <a:cs typeface="PT Mono" charset="0"/>
            </a:endParaRP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>
                <a:latin typeface="PT Mono" charset="0"/>
                <a:ea typeface="PT Mono" charset="0"/>
                <a:cs typeface="PT Mono" charset="0"/>
              </a:rPr>
              <a:t>Client: Chrome</a:t>
            </a:r>
            <a:endParaRPr lang="en-US" dirty="0" smtClean="0">
              <a:effectLst/>
              <a:latin typeface="PT Mono" charset="0"/>
              <a:ea typeface="PT Mono" charset="0"/>
              <a:cs typeface="PT Mono" charset="0"/>
            </a:endParaRPr>
          </a:p>
          <a:p>
            <a:pPr marL="0" indent="0">
              <a:buNone/>
            </a:pPr>
            <a:endParaRPr lang="en-US" dirty="0" smtClean="0">
              <a:latin typeface="PT Mono" charset="0"/>
              <a:ea typeface="PT Mono" charset="0"/>
              <a:cs typeface="PT Mono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PT Mono" charset="0"/>
                <a:ea typeface="PT Mono" charset="0"/>
                <a:cs typeface="PT Mono" charset="0"/>
              </a:rPr>
              <a:t>&gt;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  <a:latin typeface="PT Mono" charset="0"/>
                <a:ea typeface="PT Mono" charset="0"/>
                <a:cs typeface="PT Mono" charset="0"/>
              </a:rPr>
              <a:t>meshman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PT Mono" charset="0"/>
                <a:ea typeface="PT Mono" charset="0"/>
                <a:cs typeface="PT Mono" charset="0"/>
              </a:rPr>
              <a:t> /add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  <a:latin typeface="PT Mono" charset="0"/>
                <a:ea typeface="PT Mono" charset="0"/>
                <a:cs typeface="PT Mono" charset="0"/>
              </a:rPr>
              <a:t>example.net</a:t>
            </a:r>
            <a:r>
              <a:rPr lang="en-US" baseline="0" dirty="0" smtClean="0">
                <a:solidFill>
                  <a:schemeClr val="accent5">
                    <a:lumMod val="75000"/>
                  </a:schemeClr>
                </a:solidFill>
                <a:latin typeface="PT Mono" charset="0"/>
                <a:ea typeface="PT Mono" charset="0"/>
                <a:cs typeface="PT Mono" charset="0"/>
              </a:rPr>
              <a:t> username password</a:t>
            </a:r>
          </a:p>
          <a:p>
            <a:pPr marL="0" indent="0">
              <a:buNone/>
            </a:pPr>
            <a:r>
              <a:rPr lang="en-US" dirty="0">
                <a:latin typeface="PT Mono" charset="0"/>
                <a:ea typeface="PT Mono" charset="0"/>
                <a:cs typeface="PT Mono" charset="0"/>
              </a:rPr>
              <a:t>Profile: </a:t>
            </a:r>
            <a:r>
              <a:rPr lang="en-US" dirty="0" err="1" smtClean="0">
                <a:latin typeface="PT Mono" charset="0"/>
                <a:ea typeface="PT Mono" charset="0"/>
                <a:cs typeface="PT Mono" charset="0"/>
              </a:rPr>
              <a:t>alice@mesh.prismproof.com</a:t>
            </a:r>
            <a:endParaRPr lang="en-US" dirty="0" smtClean="0">
              <a:effectLst/>
              <a:latin typeface="PT Mono" charset="0"/>
              <a:ea typeface="PT Mono" charset="0"/>
              <a:cs typeface="PT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2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87"/>
    </mc:Choice>
    <mc:Fallback xmlns="">
      <p:transition xmlns:p14="http://schemas.microsoft.com/office/powerpoint/2010/main" spd="slow" advTm="998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Mesh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a virtual store</a:t>
            </a:r>
            <a:r>
              <a:rPr lang="en-US" baseline="0" dirty="0" smtClean="0"/>
              <a:t> for configuration information</a:t>
            </a:r>
          </a:p>
          <a:p>
            <a:pPr lvl="1"/>
            <a:r>
              <a:rPr lang="en-US" dirty="0" smtClean="0"/>
              <a:t>Including credentials, cryptographic keys, etc.</a:t>
            </a:r>
          </a:p>
          <a:p>
            <a:pPr lvl="1"/>
            <a:endParaRPr lang="en-US" dirty="0"/>
          </a:p>
          <a:p>
            <a:r>
              <a:rPr lang="en-US" dirty="0" smtClean="0"/>
              <a:t>Is application agile</a:t>
            </a:r>
          </a:p>
          <a:p>
            <a:pPr lvl="1"/>
            <a:r>
              <a:rPr lang="en-US" dirty="0" smtClean="0"/>
              <a:t>Mail / Web / SSH / Network / </a:t>
            </a:r>
            <a:r>
              <a:rPr lang="en-US" dirty="0" err="1" smtClean="0"/>
              <a:t>OpenPGP</a:t>
            </a:r>
            <a:r>
              <a:rPr lang="en-US" dirty="0" smtClean="0"/>
              <a:t> / S/</a:t>
            </a:r>
            <a:r>
              <a:rPr lang="en-US" dirty="0" smtClean="0"/>
              <a:t>MIME / IMAP / POP / SUBMIT</a:t>
            </a:r>
            <a:endParaRPr lang="en-US" dirty="0" smtClean="0"/>
          </a:p>
          <a:p>
            <a:pPr lvl="1"/>
            <a:endParaRPr lang="en-US" dirty="0" smtClean="0"/>
          </a:p>
          <a:p>
            <a:pPr lvl="0"/>
            <a:r>
              <a:rPr lang="en-US" dirty="0" smtClean="0"/>
              <a:t>Is not a trusted service</a:t>
            </a:r>
          </a:p>
          <a:p>
            <a:pPr lvl="1"/>
            <a:r>
              <a:rPr lang="en-US" dirty="0" smtClean="0"/>
              <a:t>All data stored in the Mesh is encrypted [AES</a:t>
            </a:r>
            <a:r>
              <a:rPr lang="en-US" baseline="0" dirty="0" smtClean="0"/>
              <a:t> 256 / SHA 512]</a:t>
            </a:r>
          </a:p>
          <a:p>
            <a:pPr lvl="1"/>
            <a:r>
              <a:rPr lang="en-US" baseline="0" dirty="0" smtClean="0"/>
              <a:t>The Mesh can’t be breached, because the Mesh doesn’t offer confidentiality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12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37"/>
    </mc:Choice>
    <mc:Fallback xmlns="">
      <p:transition xmlns:p14="http://schemas.microsoft.com/office/powerpoint/2010/main" spd="slow" advTm="3123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Connecting More Devices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2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42"/>
    </mc:Choice>
    <mc:Fallback xmlns="">
      <p:transition xmlns:p14="http://schemas.microsoft.com/office/powerpoint/2010/main" spd="slow" advTm="2004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Device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PT Mono" charset="0"/>
                <a:ea typeface="PT Mono" charset="0"/>
                <a:cs typeface="PT Mono" charset="0"/>
              </a:rPr>
              <a:t>&gt;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  <a:latin typeface="PT Mono" charset="0"/>
                <a:ea typeface="PT Mono" charset="0"/>
                <a:cs typeface="PT Mono" charset="0"/>
              </a:rPr>
              <a:t>meshman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PT Mono" charset="0"/>
                <a:ea typeface="PT Mono" charset="0"/>
                <a:cs typeface="PT Mono" charset="0"/>
              </a:rPr>
              <a:t> /connect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  <a:latin typeface="PT Mono" charset="0"/>
                <a:ea typeface="PT Mono" charset="0"/>
                <a:cs typeface="PT Mono" charset="0"/>
              </a:rPr>
              <a:t>alice@mesh.prismproof.com</a:t>
            </a:r>
            <a:endParaRPr lang="en-US" dirty="0" smtClean="0">
              <a:solidFill>
                <a:schemeClr val="accent5">
                  <a:lumMod val="75000"/>
                </a:schemeClr>
              </a:solidFill>
              <a:latin typeface="PT Mono" charset="0"/>
              <a:ea typeface="PT Mono" charset="0"/>
              <a:cs typeface="PT Mono" charset="0"/>
            </a:endParaRPr>
          </a:p>
          <a:p>
            <a:pPr marL="0" indent="0" rtl="0" eaLnBrk="1" latinLnBrk="0" hangingPunct="1">
              <a:buNone/>
            </a:pPr>
            <a:r>
              <a:rPr lang="en-US" dirty="0" smtClean="0">
                <a:latin typeface="PT Mono" charset="0"/>
                <a:ea typeface="PT Mono" charset="0"/>
                <a:cs typeface="PT Mono" charset="0"/>
              </a:rPr>
              <a:t>Profile</a:t>
            </a:r>
            <a:r>
              <a:rPr lang="en-US" sz="2800" kern="1200" dirty="0" smtClean="0">
                <a:solidFill>
                  <a:schemeClr val="tx1"/>
                </a:solidFill>
                <a:effectLst/>
                <a:latin typeface="PT Mono" charset="0"/>
                <a:ea typeface="PT Mono" charset="0"/>
                <a:cs typeface="PT Mono" charset="0"/>
              </a:rPr>
              <a:t>: MB2GK-6DUF5-YGYYL-JNY5E-RWSHZ</a:t>
            </a:r>
          </a:p>
          <a:p>
            <a:pPr marL="0" indent="0">
              <a:buNone/>
            </a:pPr>
            <a:r>
              <a:rPr lang="en-US" dirty="0" smtClean="0">
                <a:latin typeface="PT Mono" charset="0"/>
                <a:ea typeface="PT Mono" charset="0"/>
                <a:cs typeface="PT Mono" charset="0"/>
              </a:rPr>
              <a:t>This: MPFSX-GIDUN-BUXGI-DJOMQ-GI5LNN</a:t>
            </a:r>
          </a:p>
          <a:p>
            <a:pPr marL="0" indent="0">
              <a:buNone/>
            </a:pPr>
            <a:r>
              <a:rPr lang="en-US" dirty="0" smtClean="0">
                <a:latin typeface="PT Mono" charset="0"/>
                <a:ea typeface="PT Mono" charset="0"/>
                <a:cs typeface="PT Mono" charset="0"/>
              </a:rPr>
              <a:t>Device: iOS iPad Pro 15 inch</a:t>
            </a:r>
          </a:p>
        </p:txBody>
      </p:sp>
    </p:spTree>
    <p:extLst>
      <p:ext uri="{BB962C8B-B14F-4D97-AF65-F5344CB8AC3E}">
        <p14:creationId xmlns:p14="http://schemas.microsoft.com/office/powerpoint/2010/main" val="75707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31"/>
    </mc:Choice>
    <mc:Fallback xmlns="">
      <p:transition xmlns:p14="http://schemas.microsoft.com/office/powerpoint/2010/main" spd="slow" advTm="5133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 Device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PT Mono" charset="0"/>
                <a:ea typeface="PT Mono" charset="0"/>
                <a:cs typeface="PT Mono" charset="0"/>
              </a:rPr>
              <a:t>&gt;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  <a:latin typeface="PT Mono" charset="0"/>
                <a:ea typeface="PT Mono" charset="0"/>
                <a:cs typeface="PT Mono" charset="0"/>
              </a:rPr>
              <a:t>meshman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PT Mono" charset="0"/>
                <a:ea typeface="PT Mono" charset="0"/>
                <a:cs typeface="PT Mono" charset="0"/>
              </a:rPr>
              <a:t> /pending </a:t>
            </a:r>
          </a:p>
          <a:p>
            <a:pPr marL="0" indent="0">
              <a:buNone/>
            </a:pPr>
            <a:r>
              <a:rPr lang="en-US" dirty="0" smtClean="0">
                <a:latin typeface="PT Mono" charset="0"/>
                <a:ea typeface="PT Mono" charset="0"/>
                <a:cs typeface="PT Mono" charset="0"/>
              </a:rPr>
              <a:t>Profile</a:t>
            </a:r>
            <a:r>
              <a:rPr lang="en-US" sz="2800" kern="1200" dirty="0" smtClean="0">
                <a:solidFill>
                  <a:schemeClr val="tx1"/>
                </a:solidFill>
                <a:effectLst/>
                <a:latin typeface="PT Mono" charset="0"/>
                <a:ea typeface="PT Mono" charset="0"/>
                <a:cs typeface="PT Mono" charset="0"/>
              </a:rPr>
              <a:t>: MB2GK-6DUF5-YGYYL-JNY5E-RWSHZ</a:t>
            </a:r>
          </a:p>
          <a:p>
            <a:pPr marL="0" indent="0">
              <a:buNone/>
            </a:pPr>
            <a:r>
              <a:rPr lang="en-US" dirty="0" smtClean="0">
                <a:latin typeface="PT Mono" charset="0"/>
                <a:ea typeface="PT Mono" charset="0"/>
                <a:cs typeface="PT Mono" charset="0"/>
              </a:rPr>
              <a:t>New: MPFSX-GIDUN-BUXGI-DJOMQ-GI5LNN</a:t>
            </a:r>
          </a:p>
          <a:p>
            <a:pPr marL="0" indent="0">
              <a:buNone/>
            </a:pPr>
            <a:r>
              <a:rPr lang="en-US" dirty="0">
                <a:latin typeface="PT Mono" charset="0"/>
                <a:ea typeface="PT Mono" charset="0"/>
                <a:cs typeface="PT Mono" charset="0"/>
              </a:rPr>
              <a:t> </a:t>
            </a:r>
            <a:r>
              <a:rPr lang="en-US" dirty="0" smtClean="0">
                <a:latin typeface="PT Mono" charset="0"/>
                <a:ea typeface="PT Mono" charset="0"/>
                <a:cs typeface="PT Mono" charset="0"/>
              </a:rPr>
              <a:t>   Device: iOS iPad Pro 15 inch</a:t>
            </a:r>
          </a:p>
          <a:p>
            <a:pPr marL="0" indent="0">
              <a:buNone/>
            </a:pPr>
            <a:endParaRPr lang="en-US" dirty="0" smtClean="0">
              <a:latin typeface="PT Mono" charset="0"/>
              <a:ea typeface="PT Mono" charset="0"/>
              <a:cs typeface="PT Mono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PT Mono" charset="0"/>
                <a:ea typeface="PT Mono" charset="0"/>
                <a:cs typeface="PT Mono" charset="0"/>
              </a:rPr>
              <a:t>&gt;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  <a:latin typeface="PT Mono" charset="0"/>
                <a:ea typeface="PT Mono" charset="0"/>
                <a:cs typeface="PT Mono" charset="0"/>
              </a:rPr>
              <a:t>meshman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PT Mono" charset="0"/>
                <a:ea typeface="PT Mono" charset="0"/>
                <a:cs typeface="PT Mono" charset="0"/>
              </a:rPr>
              <a:t> /accept MPFSX-GIDUN-BUXGI-DJOMQ-GI5LNN </a:t>
            </a:r>
          </a:p>
          <a:p>
            <a:pPr marL="0" indent="0">
              <a:buNone/>
            </a:pPr>
            <a:r>
              <a:rPr lang="en-US" dirty="0" smtClean="0">
                <a:latin typeface="PT Mono" charset="0"/>
                <a:ea typeface="PT Mono" charset="0"/>
                <a:cs typeface="PT Mono" charset="0"/>
              </a:rPr>
              <a:t>Published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53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72"/>
    </mc:Choice>
    <mc:Fallback xmlns="">
      <p:transition xmlns:p14="http://schemas.microsoft.com/office/powerpoint/2010/main" spd="slow" advTm="2657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Device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PT Mono" charset="0"/>
                <a:ea typeface="PT Mono" charset="0"/>
                <a:cs typeface="PT Mono" charset="0"/>
              </a:rPr>
              <a:t>&gt;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  <a:latin typeface="PT Mono" charset="0"/>
                <a:ea typeface="PT Mono" charset="0"/>
                <a:cs typeface="PT Mono" charset="0"/>
              </a:rPr>
              <a:t>meshman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PT Mono" charset="0"/>
                <a:ea typeface="PT Mono" charset="0"/>
                <a:cs typeface="PT Mono" charset="0"/>
              </a:rPr>
              <a:t> /status</a:t>
            </a:r>
          </a:p>
          <a:p>
            <a:pPr marL="0" indent="0" rtl="0" eaLnBrk="1" latinLnBrk="0" hangingPunct="1">
              <a:buNone/>
            </a:pPr>
            <a:r>
              <a:rPr lang="en-US" dirty="0" smtClean="0">
                <a:latin typeface="PT Mono" charset="0"/>
                <a:ea typeface="PT Mono" charset="0"/>
                <a:cs typeface="PT Mono" charset="0"/>
              </a:rPr>
              <a:t>Profile</a:t>
            </a:r>
            <a:r>
              <a:rPr lang="en-US" sz="2800" kern="1200" dirty="0" smtClean="0">
                <a:solidFill>
                  <a:schemeClr val="tx1"/>
                </a:solidFill>
                <a:effectLst/>
                <a:latin typeface="PT Mono" charset="0"/>
                <a:ea typeface="PT Mono" charset="0"/>
                <a:cs typeface="PT Mono" charset="0"/>
              </a:rPr>
              <a:t>: MB2GK-6DUF5-YGYYL-JNY5E-RWSHZ</a:t>
            </a:r>
          </a:p>
          <a:p>
            <a:pPr marL="0" indent="0">
              <a:buNone/>
            </a:pPr>
            <a:r>
              <a:rPr lang="en-US" dirty="0" smtClean="0">
                <a:latin typeface="PT Mono" charset="0"/>
                <a:ea typeface="PT Mono" charset="0"/>
                <a:cs typeface="PT Mono" charset="0"/>
              </a:rPr>
              <a:t>Connected</a:t>
            </a:r>
          </a:p>
        </p:txBody>
      </p:sp>
    </p:spTree>
    <p:extLst>
      <p:ext uri="{BB962C8B-B14F-4D97-AF65-F5344CB8AC3E}">
        <p14:creationId xmlns:p14="http://schemas.microsoft.com/office/powerpoint/2010/main" val="172507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56"/>
    </mc:Choice>
    <mc:Fallback xmlns="">
      <p:transition xmlns:p14="http://schemas.microsoft.com/office/powerpoint/2010/main" spd="slow" advTm="745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Once</a:t>
            </a:r>
            <a:r>
              <a:rPr lang="en-US" baseline="0" dirty="0" smtClean="0"/>
              <a:t> Connected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Device has access to all connected applications (it is authorized for)</a:t>
            </a:r>
          </a:p>
          <a:p>
            <a:pPr lvl="1"/>
            <a:r>
              <a:rPr lang="en-US" dirty="0" smtClean="0"/>
              <a:t>Local cryptographic keys created automatically</a:t>
            </a:r>
          </a:p>
        </p:txBody>
      </p:sp>
    </p:spTree>
    <p:extLst>
      <p:ext uri="{BB962C8B-B14F-4D97-AF65-F5344CB8AC3E}">
        <p14:creationId xmlns:p14="http://schemas.microsoft.com/office/powerpoint/2010/main" val="21704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04"/>
    </mc:Choice>
    <mc:Fallback xmlns="">
      <p:transition xmlns:p14="http://schemas.microsoft.com/office/powerpoint/2010/main" spd="slow" advTm="265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Usability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49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40"/>
    </mc:Choice>
    <mc:Fallback xmlns="">
      <p:transition xmlns:p14="http://schemas.microsoft.com/office/powerpoint/2010/main" spd="slow" advTm="2434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Automated</a:t>
            </a:r>
            <a:r>
              <a:rPr lang="en-US" baseline="0" dirty="0" smtClean="0"/>
              <a:t> Security is Better Security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Secure by default</a:t>
            </a:r>
          </a:p>
          <a:p>
            <a:endParaRPr lang="en-US" dirty="0"/>
          </a:p>
          <a:p>
            <a:r>
              <a:rPr lang="en-US" dirty="0" smtClean="0"/>
              <a:t>Populate high/maximum strength keys</a:t>
            </a:r>
          </a:p>
          <a:p>
            <a:pPr lvl="1"/>
            <a:r>
              <a:rPr lang="en-US" dirty="0" smtClean="0"/>
              <a:t>AES 512 / SHA 512 / RSA 2048 / Ed448</a:t>
            </a:r>
          </a:p>
          <a:p>
            <a:pPr lvl="1"/>
            <a:endParaRPr lang="en-US" dirty="0" smtClean="0"/>
          </a:p>
          <a:p>
            <a:pPr lvl="0"/>
            <a:r>
              <a:rPr lang="en-US" baseline="0" dirty="0" smtClean="0"/>
              <a:t>Refresh </a:t>
            </a:r>
            <a:r>
              <a:rPr lang="en-US" baseline="0" dirty="0" smtClean="0"/>
              <a:t>automatically</a:t>
            </a:r>
          </a:p>
          <a:p>
            <a:pPr lvl="1"/>
            <a:r>
              <a:rPr lang="en-US" baseline="0" dirty="0" smtClean="0"/>
              <a:t>Monthly / Yearly</a:t>
            </a:r>
          </a:p>
          <a:p>
            <a:pPr lvl="1"/>
            <a:r>
              <a:rPr lang="en-US" baseline="0" dirty="0" smtClean="0"/>
              <a:t>On significant </a:t>
            </a:r>
            <a:r>
              <a:rPr lang="en-US" baseline="0" dirty="0" smtClean="0"/>
              <a:t>event</a:t>
            </a:r>
          </a:p>
          <a:p>
            <a:pPr lvl="1"/>
            <a:endParaRPr lang="en-US" baseline="0" dirty="0" smtClean="0"/>
          </a:p>
          <a:p>
            <a:pPr lvl="0"/>
            <a:r>
              <a:rPr lang="en-US" dirty="0" smtClean="0"/>
              <a:t>Separate</a:t>
            </a:r>
            <a:r>
              <a:rPr lang="en-US" baseline="0" dirty="0" smtClean="0"/>
              <a:t> keys by function and device</a:t>
            </a:r>
          </a:p>
          <a:p>
            <a:pPr lvl="1"/>
            <a:r>
              <a:rPr lang="en-US" baseline="0" dirty="0" smtClean="0"/>
              <a:t>Profiles typically contain 40+ keys</a:t>
            </a:r>
          </a:p>
          <a:p>
            <a:pPr lvl="1"/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41628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018"/>
    </mc:Choice>
    <mc:Fallback xmlns="">
      <p:transition xmlns:p14="http://schemas.microsoft.com/office/powerpoint/2010/main" spd="slow" advTm="16201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 the covers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Master Signature Key (100 year lifespan)</a:t>
            </a:r>
          </a:p>
          <a:p>
            <a:pPr lvl="1"/>
            <a:r>
              <a:rPr lang="en-US" dirty="0" smtClean="0"/>
              <a:t>Signs Administration Keys</a:t>
            </a:r>
          </a:p>
          <a:p>
            <a:pPr lvl="1"/>
            <a:endParaRPr lang="en-US" dirty="0"/>
          </a:p>
          <a:p>
            <a:r>
              <a:rPr lang="en-US" dirty="0" smtClean="0"/>
              <a:t>Administration Key</a:t>
            </a:r>
          </a:p>
          <a:p>
            <a:pPr lvl="1"/>
            <a:r>
              <a:rPr lang="en-US" dirty="0" smtClean="0"/>
              <a:t>The ‘online key’</a:t>
            </a:r>
          </a:p>
          <a:p>
            <a:pPr lvl="1"/>
            <a:r>
              <a:rPr lang="en-US" dirty="0" smtClean="0"/>
              <a:t>Signs application and device keys</a:t>
            </a:r>
          </a:p>
          <a:p>
            <a:pPr lvl="1"/>
            <a:endParaRPr lang="en-US" dirty="0"/>
          </a:p>
          <a:p>
            <a:r>
              <a:rPr lang="en-US" dirty="0" smtClean="0"/>
              <a:t>Each Device – 3 Device Keys</a:t>
            </a:r>
          </a:p>
          <a:p>
            <a:r>
              <a:rPr lang="en-US" dirty="0" smtClean="0"/>
              <a:t>Each Application – As many keys as needed (per function, per device)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158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Master private keys (signature, decryption)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 encrypted using AES256</a:t>
            </a:r>
          </a:p>
          <a:p>
            <a:r>
              <a:rPr lang="en-US" dirty="0" smtClean="0"/>
              <a:t>Encrypted</a:t>
            </a:r>
            <a:r>
              <a:rPr lang="en-US" baseline="0" dirty="0" smtClean="0"/>
              <a:t> blob published to the Mesh</a:t>
            </a:r>
          </a:p>
          <a:p>
            <a:endParaRPr lang="en-US" baseline="0" dirty="0" smtClean="0"/>
          </a:p>
          <a:p>
            <a:r>
              <a:rPr lang="en-US" baseline="0" dirty="0" smtClean="0"/>
              <a:t>User given n out of m key shares (Shamir secret sharing)</a:t>
            </a:r>
          </a:p>
          <a:p>
            <a:pPr lvl="1"/>
            <a:r>
              <a:rPr lang="en-US" dirty="0" smtClean="0">
                <a:latin typeface="PT Mono" charset="0"/>
                <a:ea typeface="PT Mono" charset="0"/>
                <a:cs typeface="PT Mono" charset="0"/>
              </a:rPr>
              <a:t>KONUG-KYLSO-5XXC2-TRO5W-GW2TR-04</a:t>
            </a:r>
          </a:p>
          <a:p>
            <a:pPr lvl="1"/>
            <a:r>
              <a:rPr lang="en-US" dirty="0" smtClean="0">
                <a:latin typeface="PT Mono" charset="0"/>
                <a:ea typeface="PT Mono" charset="0"/>
                <a:cs typeface="PT Mono" charset="0"/>
              </a:rPr>
              <a:t>KO5SW-W2TIO-FSXO3-JGJXT-2LVOV-GW</a:t>
            </a:r>
          </a:p>
          <a:p>
            <a:pPr lvl="1"/>
            <a:r>
              <a:rPr lang="en-US" dirty="0" smtClean="0">
                <a:latin typeface="PT Mono" charset="0"/>
                <a:ea typeface="PT Mono" charset="0"/>
                <a:cs typeface="PT Mono" charset="0"/>
              </a:rPr>
              <a:t>KHA3X-K6LGO-VUGM5-LIMR2-XS5DS-M6</a:t>
            </a:r>
          </a:p>
        </p:txBody>
      </p:sp>
    </p:spTree>
    <p:extLst>
      <p:ext uri="{BB962C8B-B14F-4D97-AF65-F5344CB8AC3E}">
        <p14:creationId xmlns:p14="http://schemas.microsoft.com/office/powerpoint/2010/main" val="10417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89"/>
    </mc:Choice>
    <mc:Fallback xmlns="">
      <p:transition xmlns:p14="http://schemas.microsoft.com/office/powerpoint/2010/main" spd="slow" advTm="3588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</a:t>
            </a:r>
            <a:r>
              <a:rPr lang="en-US" dirty="0" smtClean="0"/>
              <a:t>Meta </a:t>
            </a:r>
            <a:r>
              <a:rPr lang="en-US" baseline="0" dirty="0" smtClean="0"/>
              <a:t>Mesh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(Concept only)</a:t>
            </a:r>
          </a:p>
        </p:txBody>
      </p:sp>
    </p:spTree>
    <p:extLst>
      <p:ext uri="{BB962C8B-B14F-4D97-AF65-F5344CB8AC3E}">
        <p14:creationId xmlns:p14="http://schemas.microsoft.com/office/powerpoint/2010/main" val="204889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32"/>
    </mc:Choice>
    <mc:Fallback xmlns="">
      <p:transition xmlns:p14="http://schemas.microsoft.com/office/powerpoint/2010/main" spd="slow" advTm="5793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878480" y="2913962"/>
            <a:ext cx="2308225" cy="1427538"/>
            <a:chOff x="4537660" y="2212449"/>
            <a:chExt cx="2308225" cy="1427538"/>
          </a:xfrm>
          <a:solidFill>
            <a:schemeClr val="bg1"/>
          </a:solidFill>
        </p:grpSpPr>
        <p:sp>
          <p:nvSpPr>
            <p:cNvPr id="3" name="Oval 2"/>
            <p:cNvSpPr/>
            <p:nvPr/>
          </p:nvSpPr>
          <p:spPr>
            <a:xfrm>
              <a:off x="4537660" y="2563524"/>
              <a:ext cx="904602" cy="88588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5941283" y="2690806"/>
              <a:ext cx="904602" cy="88588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5207908" y="2754105"/>
              <a:ext cx="904602" cy="88588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5122422" y="2212449"/>
              <a:ext cx="904602" cy="88588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5739524" y="2232344"/>
              <a:ext cx="1043234" cy="82258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Meta-Mesh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36" y="2563524"/>
            <a:ext cx="991192" cy="1466964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468" y="4696257"/>
            <a:ext cx="991192" cy="1466964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396" y="4821815"/>
            <a:ext cx="991192" cy="1466964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672" y="1982442"/>
            <a:ext cx="991192" cy="1466964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3512127" y="3054927"/>
            <a:ext cx="1930135" cy="39447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6734404" y="3987515"/>
            <a:ext cx="1304992" cy="122872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371405" y="3937937"/>
            <a:ext cx="1070857" cy="60592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940830" y="2827569"/>
            <a:ext cx="1382880" cy="44210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22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24"/>
    </mc:Choice>
    <mc:Fallback xmlns="">
      <p:transition xmlns:p14="http://schemas.microsoft.com/office/powerpoint/2010/main" spd="slow" advTm="1232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</a:t>
            </a:r>
            <a:r>
              <a:rPr lang="en-US" baseline="0" dirty="0" smtClean="0"/>
              <a:t> we designed </a:t>
            </a:r>
            <a:r>
              <a:rPr lang="en-US" baseline="0" dirty="0" err="1" smtClean="0"/>
              <a:t>OpenPGP</a:t>
            </a:r>
            <a:r>
              <a:rPr lang="en-US" baseline="0" dirty="0" smtClean="0"/>
              <a:t> key servers today...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Key Servers would maintain a Linked Notary Log (</a:t>
            </a:r>
            <a:r>
              <a:rPr lang="en-US" dirty="0" err="1" smtClean="0"/>
              <a:t>Blockchain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ncumbered technology when Brian </a:t>
            </a:r>
            <a:r>
              <a:rPr lang="en-US" dirty="0" err="1" smtClean="0"/>
              <a:t>LaMacchia</a:t>
            </a:r>
            <a:r>
              <a:rPr lang="en-US" dirty="0" smtClean="0"/>
              <a:t> wrote the MIT server</a:t>
            </a:r>
          </a:p>
          <a:p>
            <a:pPr lvl="1"/>
            <a:endParaRPr lang="en-US" dirty="0"/>
          </a:p>
          <a:p>
            <a:r>
              <a:rPr lang="en-US" dirty="0" smtClean="0"/>
              <a:t>Would make it the directory infrastructure for S/MIME, Jabber</a:t>
            </a:r>
            <a:r>
              <a:rPr lang="is-IS" dirty="0" smtClean="0"/>
              <a:t>…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Would call it a ‘cloud service’</a:t>
            </a:r>
          </a:p>
          <a:p>
            <a:endParaRPr lang="en-US" dirty="0"/>
          </a:p>
          <a:p>
            <a:r>
              <a:rPr lang="en-US" dirty="0" smtClean="0"/>
              <a:t>Certificate Authorities would run services</a:t>
            </a:r>
          </a:p>
          <a:p>
            <a:pPr lvl="1"/>
            <a:r>
              <a:rPr lang="en-US" dirty="0" err="1" smtClean="0"/>
              <a:t>Fremium</a:t>
            </a:r>
            <a:r>
              <a:rPr lang="en-US" dirty="0" smtClean="0"/>
              <a:t>: Keys for free, more for fee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40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773"/>
    </mc:Choice>
    <mc:Fallback xmlns="">
      <p:transition xmlns:p14="http://schemas.microsoft.com/office/powerpoint/2010/main" spd="slow" advTm="13677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 Mesh Portal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92151"/>
          </a:xfrm>
        </p:spPr>
        <p:txBody>
          <a:bodyPr>
            <a:normAutofit/>
          </a:bodyPr>
          <a:lstStyle/>
          <a:p>
            <a:r>
              <a:rPr lang="en-US" dirty="0" smtClean="0"/>
              <a:t>Is the interface the user sees ‘</a:t>
            </a:r>
            <a:r>
              <a:rPr lang="en-US" dirty="0" err="1" smtClean="0"/>
              <a:t>alice@mesh.prismproof.org</a:t>
            </a:r>
            <a:r>
              <a:rPr lang="en-US" dirty="0" smtClean="0"/>
              <a:t>’</a:t>
            </a:r>
          </a:p>
          <a:p>
            <a:pPr lvl="1"/>
            <a:r>
              <a:rPr lang="en-US" dirty="0" smtClean="0"/>
              <a:t>Acts as a gatekeeper</a:t>
            </a:r>
          </a:p>
          <a:p>
            <a:endParaRPr lang="en-US" dirty="0" smtClean="0"/>
          </a:p>
          <a:p>
            <a:r>
              <a:rPr lang="en-US" dirty="0" smtClean="0"/>
              <a:t>Transparent – maintains a list of all transactions</a:t>
            </a:r>
          </a:p>
          <a:p>
            <a:pPr lvl="1"/>
            <a:r>
              <a:rPr lang="en-US" dirty="0" smtClean="0"/>
              <a:t>All Intermesh portals cross notarize with 10 others every hour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May offer additional services</a:t>
            </a:r>
          </a:p>
          <a:p>
            <a:pPr lvl="1"/>
            <a:r>
              <a:rPr lang="en-US" dirty="0" smtClean="0"/>
              <a:t>Trust broking, ‘what is a good key for Bob’</a:t>
            </a:r>
          </a:p>
          <a:p>
            <a:pPr lvl="1"/>
            <a:r>
              <a:rPr lang="en-US" dirty="0" smtClean="0"/>
              <a:t>Trusted, secure, curate DNS</a:t>
            </a:r>
          </a:p>
          <a:p>
            <a:pPr lvl="2"/>
            <a:r>
              <a:rPr lang="en-US" dirty="0" smtClean="0"/>
              <a:t>Anti-malware, ‘Is </a:t>
            </a:r>
            <a:r>
              <a:rPr lang="en-US" dirty="0" err="1" smtClean="0"/>
              <a:t>evil.com</a:t>
            </a:r>
            <a:r>
              <a:rPr lang="en-US" dirty="0" smtClean="0"/>
              <a:t> trustworthy, is 0.6.6.6 safe?’</a:t>
            </a:r>
          </a:p>
          <a:p>
            <a:pPr lvl="1"/>
            <a:r>
              <a:rPr lang="en-US" dirty="0" smtClean="0"/>
              <a:t>Certification Authority</a:t>
            </a:r>
          </a:p>
        </p:txBody>
      </p:sp>
    </p:spTree>
    <p:extLst>
      <p:ext uri="{BB962C8B-B14F-4D97-AF65-F5344CB8AC3E}">
        <p14:creationId xmlns:p14="http://schemas.microsoft.com/office/powerpoint/2010/main" val="116892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885"/>
    </mc:Choice>
    <mc:Fallback xmlns="">
      <p:transition xmlns:p14="http://schemas.microsoft.com/office/powerpoint/2010/main" spd="slow" advTm="11288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Meta Mesh – Common Timestamp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36" y="2563524"/>
            <a:ext cx="991192" cy="1466964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468" y="4696257"/>
            <a:ext cx="991192" cy="1466964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396" y="4821815"/>
            <a:ext cx="991192" cy="1466964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672" y="1982442"/>
            <a:ext cx="991192" cy="1466964"/>
          </a:xfrm>
          <a:prstGeom prst="rect">
            <a:avLst/>
          </a:prstGeom>
        </p:spPr>
      </p:pic>
      <p:sp>
        <p:nvSpPr>
          <p:cNvPr id="13" name="Vertical Scroll 12"/>
          <p:cNvSpPr/>
          <p:nvPr/>
        </p:nvSpPr>
        <p:spPr>
          <a:xfrm>
            <a:off x="5497086" y="2916381"/>
            <a:ext cx="1163782" cy="1779876"/>
          </a:xfrm>
          <a:prstGeom prst="verticalScroll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512127" y="3054927"/>
            <a:ext cx="1930135" cy="39447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6897878" y="4571565"/>
            <a:ext cx="1141518" cy="64467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371405" y="3937937"/>
            <a:ext cx="1070857" cy="60592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940830" y="2827569"/>
            <a:ext cx="1382880" cy="44210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5919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34"/>
    </mc:Choice>
    <mc:Fallback>
      <p:transition xmlns:p14="http://schemas.microsoft.com/office/powerpoint/2010/main" spd="slow" advTm="1023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Meta Mesh – Profile Mobility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36" y="2563524"/>
            <a:ext cx="991192" cy="1466964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468" y="4696257"/>
            <a:ext cx="991192" cy="1466964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396" y="4821815"/>
            <a:ext cx="991192" cy="1466964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672" y="1982442"/>
            <a:ext cx="991192" cy="14669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91" y="4117907"/>
            <a:ext cx="855860" cy="14472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940" y="4841531"/>
            <a:ext cx="855860" cy="1447248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V="1">
            <a:off x="1579418" y="4090337"/>
            <a:ext cx="665018" cy="60592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9257856" y="5353539"/>
            <a:ext cx="1012816" cy="1524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797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74"/>
    </mc:Choice>
    <mc:Fallback xmlns="">
      <p:transition xmlns:p14="http://schemas.microsoft.com/office/powerpoint/2010/main" spd="slow" advTm="3127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Meta Mesh – Profile </a:t>
            </a:r>
            <a:r>
              <a:rPr lang="en-US" dirty="0" smtClean="0"/>
              <a:t>Publication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36" y="2563524"/>
            <a:ext cx="991192" cy="1466964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468" y="4696257"/>
            <a:ext cx="991192" cy="1466964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396" y="4821815"/>
            <a:ext cx="991192" cy="1466964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672" y="1982442"/>
            <a:ext cx="991192" cy="14669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91" y="4117907"/>
            <a:ext cx="855860" cy="1447248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V="1">
            <a:off x="1579418" y="4090337"/>
            <a:ext cx="665018" cy="60592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3" idx="1"/>
          </p:cNvCxnSpPr>
          <p:nvPr/>
        </p:nvCxnSpPr>
        <p:spPr>
          <a:xfrm flipV="1">
            <a:off x="9756620" y="2398947"/>
            <a:ext cx="741320" cy="26296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940" y="1500887"/>
            <a:ext cx="987865" cy="17961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70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75"/>
    </mc:Choice>
    <mc:Fallback xmlns="">
      <p:transition xmlns:p14="http://schemas.microsoft.com/office/powerpoint/2010/main" spd="slow" advTm="4127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0706"/>
            <a:ext cx="12192000" cy="9144000"/>
          </a:xfrm>
        </p:spPr>
      </p:pic>
    </p:spTree>
    <p:extLst>
      <p:ext uri="{BB962C8B-B14F-4D97-AF65-F5344CB8AC3E}">
        <p14:creationId xmlns:p14="http://schemas.microsoft.com/office/powerpoint/2010/main" val="206904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73"/>
    </mc:Choice>
    <mc:Fallback xmlns="">
      <p:transition xmlns:p14="http://schemas.microsoft.com/office/powerpoint/2010/main" spd="slow" advTm="3687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Mesh Phase</a:t>
            </a:r>
            <a:r>
              <a:rPr lang="en-US" baseline="0" dirty="0" smtClean="0"/>
              <a:t> 3</a:t>
            </a: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6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66"/>
    </mc:Choice>
    <mc:Fallback xmlns="">
      <p:transition xmlns:p14="http://schemas.microsoft.com/office/powerpoint/2010/main" spd="slow" advTm="1356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PKI</a:t>
            </a:r>
            <a:r>
              <a:rPr lang="en-US" baseline="0" dirty="0" smtClean="0"/>
              <a:t> Work Factor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the </a:t>
            </a:r>
            <a:r>
              <a:rPr lang="en-US" dirty="0" err="1" smtClean="0"/>
              <a:t>WebPKI</a:t>
            </a:r>
            <a:r>
              <a:rPr lang="en-US" dirty="0" smtClean="0"/>
              <a:t> is calibrated</a:t>
            </a:r>
          </a:p>
          <a:p>
            <a:pPr lvl="1"/>
            <a:r>
              <a:rPr lang="en-US" dirty="0" smtClean="0"/>
              <a:t>What</a:t>
            </a:r>
            <a:r>
              <a:rPr lang="en-US" baseline="0" dirty="0" smtClean="0"/>
              <a:t> is the cost of obtaining a fraudulent certificate?</a:t>
            </a:r>
          </a:p>
          <a:p>
            <a:pPr lvl="1"/>
            <a:r>
              <a:rPr lang="en-US" dirty="0" smtClean="0"/>
              <a:t>Units in dollars</a:t>
            </a:r>
          </a:p>
          <a:p>
            <a:pPr lvl="1"/>
            <a:r>
              <a:rPr lang="en-US" dirty="0" smtClean="0"/>
              <a:t>Goal: Cost of getting fake cert &gt;&gt; Value to attacker</a:t>
            </a:r>
          </a:p>
        </p:txBody>
      </p:sp>
    </p:spTree>
    <p:extLst>
      <p:ext uri="{BB962C8B-B14F-4D97-AF65-F5344CB8AC3E}">
        <p14:creationId xmlns:p14="http://schemas.microsoft.com/office/powerpoint/2010/main" val="75196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49"/>
    </mc:Choice>
    <mc:Fallback xmlns="">
      <p:transition xmlns:p14="http://schemas.microsoft.com/office/powerpoint/2010/main" spd="slow" advTm="6644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PKI work factor for personal email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38646"/>
          </a:xfrm>
        </p:spPr>
        <p:txBody>
          <a:bodyPr>
            <a:normAutofit/>
          </a:bodyPr>
          <a:lstStyle/>
          <a:p>
            <a:r>
              <a:rPr lang="en-US" dirty="0" smtClean="0"/>
              <a:t>CA model</a:t>
            </a:r>
          </a:p>
          <a:p>
            <a:pPr lvl="1"/>
            <a:r>
              <a:rPr lang="en-US" dirty="0" smtClean="0"/>
              <a:t>Corporate email, same as for Extended Validation</a:t>
            </a:r>
          </a:p>
          <a:p>
            <a:pPr lvl="1"/>
            <a:r>
              <a:rPr lang="en-US" dirty="0" smtClean="0"/>
              <a:t>Personal email</a:t>
            </a:r>
          </a:p>
          <a:p>
            <a:pPr lvl="2"/>
            <a:r>
              <a:rPr lang="en-US" dirty="0" smtClean="0"/>
              <a:t>Work factor ~= Cost of buying certificate</a:t>
            </a:r>
          </a:p>
          <a:p>
            <a:pPr lvl="2"/>
            <a:endParaRPr lang="en-US" dirty="0"/>
          </a:p>
          <a:p>
            <a:r>
              <a:rPr lang="en-US" dirty="0" smtClean="0"/>
              <a:t>PGP Web of trust</a:t>
            </a:r>
          </a:p>
          <a:p>
            <a:pPr lvl="1"/>
            <a:r>
              <a:rPr lang="en-US" dirty="0" smtClean="0"/>
              <a:t>Work factor depends on the relying party</a:t>
            </a:r>
          </a:p>
          <a:p>
            <a:pPr lvl="2"/>
            <a:r>
              <a:rPr lang="en-US" dirty="0" smtClean="0"/>
              <a:t>It is harder to fool Bob than Carol.</a:t>
            </a:r>
          </a:p>
          <a:p>
            <a:pPr lvl="2"/>
            <a:endParaRPr lang="en-US" dirty="0"/>
          </a:p>
          <a:p>
            <a:r>
              <a:rPr lang="en-US" dirty="0" smtClean="0"/>
              <a:t>Hybrid</a:t>
            </a:r>
          </a:p>
          <a:p>
            <a:pPr lvl="1"/>
            <a:r>
              <a:rPr lang="en-US" dirty="0" smtClean="0"/>
              <a:t>Is superior to both. Objective work factors are achievable.</a:t>
            </a:r>
          </a:p>
        </p:txBody>
      </p:sp>
    </p:spTree>
    <p:extLst>
      <p:ext uri="{BB962C8B-B14F-4D97-AF65-F5344CB8AC3E}">
        <p14:creationId xmlns:p14="http://schemas.microsoft.com/office/powerpoint/2010/main" val="8881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340"/>
    </mc:Choice>
    <mc:Fallback xmlns="">
      <p:transition xmlns:p14="http://schemas.microsoft.com/office/powerpoint/2010/main" spd="slow" advTm="7334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Trust Broker Portal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Alice wants to send a message to Bob (</a:t>
            </a:r>
            <a:r>
              <a:rPr lang="en-US" dirty="0" smtClean="0">
                <a:hlinkClick r:id="rId2"/>
              </a:rPr>
              <a:t>bob@example.com)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Alice asks portal</a:t>
            </a:r>
          </a:p>
          <a:p>
            <a:pPr lvl="1"/>
            <a:r>
              <a:rPr lang="en-US" dirty="0" smtClean="0"/>
              <a:t>What security protocols does Bob accept?</a:t>
            </a:r>
          </a:p>
          <a:p>
            <a:pPr lvl="1"/>
            <a:r>
              <a:rPr lang="en-US" dirty="0" smtClean="0"/>
              <a:t>What is Bob’s Key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Portal Curates Trust for Alice</a:t>
            </a:r>
          </a:p>
          <a:p>
            <a:pPr lvl="1"/>
            <a:r>
              <a:rPr lang="en-US" dirty="0" smtClean="0"/>
              <a:t>Consults S/MIME and </a:t>
            </a:r>
            <a:r>
              <a:rPr lang="en-US" dirty="0" err="1" smtClean="0"/>
              <a:t>OpenPGP</a:t>
            </a:r>
            <a:r>
              <a:rPr lang="en-US" dirty="0" smtClean="0"/>
              <a:t> Stores</a:t>
            </a:r>
          </a:p>
          <a:p>
            <a:pPr lvl="1"/>
            <a:r>
              <a:rPr lang="en-US" dirty="0" smtClean="0"/>
              <a:t>Can develop own trust models</a:t>
            </a:r>
          </a:p>
        </p:txBody>
      </p:sp>
    </p:spTree>
    <p:extLst>
      <p:ext uri="{BB962C8B-B14F-4D97-AF65-F5344CB8AC3E}">
        <p14:creationId xmlns:p14="http://schemas.microsoft.com/office/powerpoint/2010/main" val="158852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6"/>
    </mc:Choice>
    <mc:Fallback xmlns="">
      <p:transition xmlns:p14="http://schemas.microsoft.com/office/powerpoint/2010/main" spd="slow" advTm="161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Mesh/</a:t>
            </a:r>
            <a:r>
              <a:rPr lang="en-US" dirty="0" err="1" smtClean="0"/>
              <a:t>Recrypt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21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05"/>
    </mc:Choice>
    <mc:Fallback xmlns="">
      <p:transition xmlns:p14="http://schemas.microsoft.com/office/powerpoint/2010/main" spd="slow" advTm="1280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 (Symmetric) Encryption</a:t>
            </a:r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1513955" y="2663834"/>
            <a:ext cx="8938954" cy="2323802"/>
            <a:chOff x="1513955" y="2138054"/>
            <a:chExt cx="8938954" cy="2323802"/>
          </a:xfrm>
        </p:grpSpPr>
        <p:sp>
          <p:nvSpPr>
            <p:cNvPr id="4" name="Rectangle 3"/>
            <p:cNvSpPr/>
            <p:nvPr/>
          </p:nvSpPr>
          <p:spPr>
            <a:xfrm>
              <a:off x="2805545" y="3568238"/>
              <a:ext cx="1787237" cy="893618"/>
            </a:xfrm>
            <a:prstGeom prst="rect">
              <a:avLst/>
            </a:prstGeom>
            <a:solidFill>
              <a:schemeClr val="tx1"/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E</a:t>
              </a:r>
              <a:endParaRPr lang="en-US" sz="6000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7374082" y="3568238"/>
              <a:ext cx="1787237" cy="893618"/>
            </a:xfrm>
            <a:prstGeom prst="rect">
              <a:avLst/>
            </a:prstGeom>
            <a:solidFill>
              <a:srgbClr val="FF0000"/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 smtClean="0"/>
                <a:t>D</a:t>
              </a:r>
              <a:endParaRPr lang="en-US" sz="6600" dirty="0"/>
            </a:p>
          </p:txBody>
        </p:sp>
        <p:cxnSp>
          <p:nvCxnSpPr>
            <p:cNvPr id="7" name="Straight Arrow Connector 6"/>
            <p:cNvCxnSpPr>
              <a:stCxn id="4" idx="3"/>
              <a:endCxn id="5" idx="1"/>
            </p:cNvCxnSpPr>
            <p:nvPr/>
          </p:nvCxnSpPr>
          <p:spPr>
            <a:xfrm>
              <a:off x="4592782" y="4015047"/>
              <a:ext cx="2781300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9161319" y="4008120"/>
              <a:ext cx="1291590" cy="692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1513955" y="4001193"/>
              <a:ext cx="1291590" cy="692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3674225" y="2950760"/>
              <a:ext cx="0" cy="617478"/>
            </a:xfrm>
            <a:prstGeom prst="straightConnector1">
              <a:avLst/>
            </a:prstGeom>
            <a:ln w="7620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8267700" y="2950760"/>
              <a:ext cx="0" cy="617478"/>
            </a:xfrm>
            <a:prstGeom prst="straightConnector1">
              <a:avLst/>
            </a:prstGeom>
            <a:ln w="7620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7650480" y="2138054"/>
              <a:ext cx="12344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smtClean="0">
                  <a:solidFill>
                    <a:srgbClr val="FF0000"/>
                  </a:solidFill>
                </a:rPr>
                <a:t>Key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057005" y="2138054"/>
              <a:ext cx="12344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smtClean="0">
                  <a:solidFill>
                    <a:srgbClr val="FF0000"/>
                  </a:solidFill>
                </a:rPr>
                <a:t>Key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504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15"/>
    </mc:Choice>
    <mc:Fallback xmlns="">
      <p:transition xmlns:p14="http://schemas.microsoft.com/office/powerpoint/2010/main" spd="slow" advTm="1021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Key Encryption</a:t>
            </a:r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1513955" y="2048280"/>
            <a:ext cx="8938954" cy="2939356"/>
            <a:chOff x="1513955" y="1522500"/>
            <a:chExt cx="8938954" cy="2939356"/>
          </a:xfrm>
        </p:grpSpPr>
        <p:sp>
          <p:nvSpPr>
            <p:cNvPr id="4" name="Rectangle 3"/>
            <p:cNvSpPr/>
            <p:nvPr/>
          </p:nvSpPr>
          <p:spPr>
            <a:xfrm>
              <a:off x="2805545" y="3568238"/>
              <a:ext cx="1787237" cy="893618"/>
            </a:xfrm>
            <a:prstGeom prst="rect">
              <a:avLst/>
            </a:prstGeom>
            <a:solidFill>
              <a:schemeClr val="tx1"/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E</a:t>
              </a:r>
              <a:endParaRPr lang="en-US" sz="6000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7374082" y="3568238"/>
              <a:ext cx="1787237" cy="893618"/>
            </a:xfrm>
            <a:prstGeom prst="rect">
              <a:avLst/>
            </a:prstGeom>
            <a:solidFill>
              <a:srgbClr val="FF0000"/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 smtClean="0"/>
                <a:t>D</a:t>
              </a:r>
              <a:endParaRPr lang="en-US" sz="6600" dirty="0"/>
            </a:p>
          </p:txBody>
        </p:sp>
        <p:cxnSp>
          <p:nvCxnSpPr>
            <p:cNvPr id="7" name="Straight Arrow Connector 6"/>
            <p:cNvCxnSpPr>
              <a:stCxn id="4" idx="3"/>
              <a:endCxn id="5" idx="1"/>
            </p:cNvCxnSpPr>
            <p:nvPr/>
          </p:nvCxnSpPr>
          <p:spPr>
            <a:xfrm>
              <a:off x="4592782" y="4015047"/>
              <a:ext cx="2781300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9161319" y="4008120"/>
              <a:ext cx="1291590" cy="692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1513955" y="4001193"/>
              <a:ext cx="1291590" cy="692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3674225" y="2950760"/>
              <a:ext cx="0" cy="617478"/>
            </a:xfrm>
            <a:prstGeom prst="straightConnector1">
              <a:avLst/>
            </a:prstGeom>
            <a:ln w="7620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8267700" y="2950760"/>
              <a:ext cx="0" cy="617478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7188431" y="1522500"/>
              <a:ext cx="215853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smtClean="0">
                  <a:solidFill>
                    <a:srgbClr val="FF0000"/>
                  </a:solidFill>
                </a:rPr>
                <a:t>Decrypt Key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409305" y="1522501"/>
              <a:ext cx="252984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smtClean="0"/>
                <a:t>Encrypt Key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92089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70"/>
    </mc:Choice>
    <mc:Fallback xmlns="">
      <p:transition xmlns:p14="http://schemas.microsoft.com/office/powerpoint/2010/main" spd="slow" advTm="1747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Key Proxy Re-Encryption</a:t>
            </a:r>
            <a:endParaRPr lang="en-US" dirty="0"/>
          </a:p>
        </p:txBody>
      </p:sp>
      <p:cxnSp>
        <p:nvCxnSpPr>
          <p:cNvPr id="7" name="Straight Arrow Connector 6"/>
          <p:cNvCxnSpPr>
            <a:endCxn id="5" idx="1"/>
          </p:cNvCxnSpPr>
          <p:nvPr/>
        </p:nvCxnSpPr>
        <p:spPr>
          <a:xfrm>
            <a:off x="7132320" y="4540827"/>
            <a:ext cx="1430482" cy="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8377151" y="2048281"/>
            <a:ext cx="3264478" cy="2939356"/>
            <a:chOff x="7188431" y="2048280"/>
            <a:chExt cx="3264478" cy="2939356"/>
          </a:xfrm>
        </p:grpSpPr>
        <p:sp>
          <p:nvSpPr>
            <p:cNvPr id="5" name="Rectangle 4"/>
            <p:cNvSpPr/>
            <p:nvPr/>
          </p:nvSpPr>
          <p:spPr>
            <a:xfrm>
              <a:off x="7374082" y="4094018"/>
              <a:ext cx="1787237" cy="893618"/>
            </a:xfrm>
            <a:prstGeom prst="rect">
              <a:avLst/>
            </a:prstGeom>
            <a:solidFill>
              <a:srgbClr val="FF0000"/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 smtClean="0"/>
                <a:t>D</a:t>
              </a:r>
              <a:endParaRPr lang="en-US" sz="6600" dirty="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9161319" y="4533900"/>
              <a:ext cx="1291590" cy="692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8267700" y="3476540"/>
              <a:ext cx="0" cy="617478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7188431" y="2048280"/>
              <a:ext cx="215853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smtClean="0">
                  <a:solidFill>
                    <a:srgbClr val="FF0000"/>
                  </a:solidFill>
                </a:rPr>
                <a:t>Decrypt Key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96735" y="2048281"/>
            <a:ext cx="3425190" cy="2939355"/>
            <a:chOff x="1513955" y="2048281"/>
            <a:chExt cx="3425190" cy="2939355"/>
          </a:xfrm>
        </p:grpSpPr>
        <p:sp>
          <p:nvSpPr>
            <p:cNvPr id="4" name="Rectangle 3"/>
            <p:cNvSpPr/>
            <p:nvPr/>
          </p:nvSpPr>
          <p:spPr>
            <a:xfrm>
              <a:off x="2805545" y="4094018"/>
              <a:ext cx="1787237" cy="893618"/>
            </a:xfrm>
            <a:prstGeom prst="rect">
              <a:avLst/>
            </a:prstGeom>
            <a:solidFill>
              <a:schemeClr val="tx1"/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/>
                <a:t>E</a:t>
              </a:r>
              <a:endParaRPr lang="en-US" sz="6000" dirty="0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V="1">
              <a:off x="1513955" y="4526973"/>
              <a:ext cx="1291590" cy="692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3674225" y="3476540"/>
              <a:ext cx="0" cy="617478"/>
            </a:xfrm>
            <a:prstGeom prst="straightConnector1">
              <a:avLst/>
            </a:prstGeom>
            <a:ln w="7620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2409305" y="2048281"/>
              <a:ext cx="252984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smtClean="0"/>
                <a:t>Encrypt Key</a:t>
              </a:r>
              <a:endParaRPr lang="en-US" sz="4000" dirty="0"/>
            </a:p>
          </p:txBody>
        </p:sp>
      </p:grpSp>
      <p:sp>
        <p:nvSpPr>
          <p:cNvPr id="33" name="Rectangle 32"/>
          <p:cNvSpPr/>
          <p:nvPr/>
        </p:nvSpPr>
        <p:spPr>
          <a:xfrm>
            <a:off x="5298497" y="4098319"/>
            <a:ext cx="1787237" cy="893618"/>
          </a:xfrm>
          <a:prstGeom prst="rect">
            <a:avLst/>
          </a:prstGeom>
          <a:solidFill>
            <a:schemeClr val="tx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R</a:t>
            </a:r>
            <a:endParaRPr lang="en-US" sz="6000" dirty="0"/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4006907" y="4531274"/>
            <a:ext cx="1291590" cy="692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167177" y="3480841"/>
            <a:ext cx="0" cy="617478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902257" y="2052582"/>
            <a:ext cx="2529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Recrypt</a:t>
            </a:r>
            <a:r>
              <a:rPr lang="en-US" sz="4000" dirty="0" smtClean="0"/>
              <a:t> Key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7910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31"/>
    </mc:Choice>
    <mc:Fallback xmlns="">
      <p:transition xmlns:p14="http://schemas.microsoft.com/office/powerpoint/2010/main" spd="slow" advTm="3943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this useful?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6"/>
          </a:xfrm>
        </p:spPr>
        <p:txBody>
          <a:bodyPr>
            <a:normAutofit/>
          </a:bodyPr>
          <a:lstStyle/>
          <a:p>
            <a:r>
              <a:rPr lang="en-US" dirty="0" smtClean="0"/>
              <a:t>Alice has 5 devices</a:t>
            </a:r>
          </a:p>
          <a:p>
            <a:pPr lvl="1"/>
            <a:r>
              <a:rPr lang="en-US" dirty="0" smtClean="0"/>
              <a:t>Wants end to end secure email</a:t>
            </a:r>
          </a:p>
          <a:p>
            <a:pPr lvl="1"/>
            <a:r>
              <a:rPr lang="en-US" dirty="0" smtClean="0"/>
              <a:t>Only</a:t>
            </a:r>
            <a:r>
              <a:rPr lang="en-US" baseline="0" dirty="0" smtClean="0"/>
              <a:t> has one published encryption key</a:t>
            </a:r>
          </a:p>
          <a:p>
            <a:pPr lvl="1"/>
            <a:r>
              <a:rPr lang="en-US" baseline="0" dirty="0" smtClean="0"/>
              <a:t>Does not want to trust her mail provider to decrypt and re-encrypt</a:t>
            </a:r>
          </a:p>
          <a:p>
            <a:pPr lvl="1"/>
            <a:endParaRPr lang="en-US" dirty="0"/>
          </a:p>
          <a:p>
            <a:r>
              <a:rPr lang="en-US" dirty="0" smtClean="0"/>
              <a:t>Alice uses profile manager to create</a:t>
            </a:r>
          </a:p>
          <a:p>
            <a:pPr lvl="1"/>
            <a:r>
              <a:rPr lang="en-US" dirty="0" smtClean="0"/>
              <a:t>Her public encryption/decryption key pair (1)</a:t>
            </a:r>
          </a:p>
          <a:p>
            <a:pPr lvl="1"/>
            <a:r>
              <a:rPr lang="en-US" dirty="0" smtClean="0"/>
              <a:t>A </a:t>
            </a:r>
            <a:r>
              <a:rPr lang="en-US" dirty="0" err="1" smtClean="0"/>
              <a:t>recrypt</a:t>
            </a:r>
            <a:r>
              <a:rPr lang="en-US" dirty="0" smtClean="0"/>
              <a:t> </a:t>
            </a:r>
            <a:r>
              <a:rPr lang="en-US" dirty="0" err="1" smtClean="0"/>
              <a:t>keypair</a:t>
            </a:r>
            <a:r>
              <a:rPr lang="en-US" dirty="0" smtClean="0"/>
              <a:t> for each device (5)</a:t>
            </a:r>
            <a:endParaRPr lang="en-US" dirty="0"/>
          </a:p>
          <a:p>
            <a:r>
              <a:rPr lang="en-US" dirty="0" smtClean="0"/>
              <a:t>Mail server</a:t>
            </a:r>
          </a:p>
          <a:p>
            <a:pPr lvl="1"/>
            <a:r>
              <a:rPr lang="en-US" dirty="0" smtClean="0"/>
              <a:t>Receives end-to-end encrypted mail under public key</a:t>
            </a:r>
          </a:p>
          <a:p>
            <a:pPr lvl="1"/>
            <a:r>
              <a:rPr lang="en-US" dirty="0" smtClean="0"/>
              <a:t>Delivers messages </a:t>
            </a:r>
            <a:r>
              <a:rPr lang="en-US" dirty="0" err="1" smtClean="0"/>
              <a:t>recrypted</a:t>
            </a:r>
            <a:r>
              <a:rPr lang="en-US" dirty="0" smtClean="0"/>
              <a:t> to each device</a:t>
            </a:r>
          </a:p>
        </p:txBody>
      </p:sp>
    </p:spTree>
    <p:extLst>
      <p:ext uri="{BB962C8B-B14F-4D97-AF65-F5344CB8AC3E}">
        <p14:creationId xmlns:p14="http://schemas.microsoft.com/office/powerpoint/2010/main" val="54204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684"/>
    </mc:Choice>
    <mc:Fallback xmlns="">
      <p:transition xmlns:p14="http://schemas.microsoft.com/office/powerpoint/2010/main" spd="slow" advTm="8368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Mesh/</a:t>
            </a:r>
            <a:r>
              <a:rPr lang="en-US" dirty="0" err="1" smtClean="0"/>
              <a:t>PostQuantum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Plan Z Security</a:t>
            </a:r>
          </a:p>
          <a:p>
            <a:pPr lvl="1"/>
            <a:r>
              <a:rPr lang="en-US" dirty="0" smtClean="0"/>
              <a:t>Hash Signatures and Kerberos</a:t>
            </a:r>
          </a:p>
          <a:p>
            <a:pPr lvl="1"/>
            <a:endParaRPr lang="en-US" dirty="0"/>
          </a:p>
          <a:p>
            <a:r>
              <a:rPr lang="en-US" dirty="0" smtClean="0"/>
              <a:t>Mesh/</a:t>
            </a:r>
            <a:r>
              <a:rPr lang="en-US" dirty="0" err="1" smtClean="0"/>
              <a:t>PostQuantum</a:t>
            </a:r>
            <a:endParaRPr lang="en-US" dirty="0" smtClean="0"/>
          </a:p>
          <a:p>
            <a:pPr lvl="1"/>
            <a:r>
              <a:rPr lang="en-US" dirty="0" smtClean="0"/>
              <a:t>Generate Hash Signature Tree</a:t>
            </a:r>
          </a:p>
          <a:p>
            <a:pPr lvl="1"/>
            <a:r>
              <a:rPr lang="en-US" dirty="0" smtClean="0"/>
              <a:t>Sign with Master Secret</a:t>
            </a:r>
          </a:p>
          <a:p>
            <a:pPr lvl="1"/>
            <a:r>
              <a:rPr lang="en-US" dirty="0" smtClean="0"/>
              <a:t>Intern in Linked Hash through Portal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“In case of </a:t>
            </a:r>
            <a:r>
              <a:rPr lang="en-US" smtClean="0"/>
              <a:t>need”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6098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40"/>
    </mc:Choice>
    <mc:Fallback xmlns="">
      <p:transition xmlns:p14="http://schemas.microsoft.com/office/powerpoint/2010/main" spd="slow" advTm="4964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isn’t the fault of the user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If they hit the wrong button</a:t>
            </a:r>
          </a:p>
          <a:p>
            <a:r>
              <a:rPr lang="en-US" dirty="0" smtClean="0"/>
              <a:t>If</a:t>
            </a:r>
            <a:r>
              <a:rPr lang="en-US" baseline="0" dirty="0" smtClean="0"/>
              <a:t> they didn’t use the system</a:t>
            </a:r>
            <a:r>
              <a:rPr lang="en-US" dirty="0" smtClean="0"/>
              <a:t> properly</a:t>
            </a:r>
          </a:p>
          <a:p>
            <a:r>
              <a:rPr lang="en-US" baseline="0" dirty="0" smtClean="0"/>
              <a:t>If</a:t>
            </a:r>
            <a:r>
              <a:rPr lang="en-US" dirty="0" smtClean="0"/>
              <a:t> they didn’t use the system at all</a:t>
            </a:r>
            <a:endParaRPr lang="en-US" dirty="0"/>
          </a:p>
          <a:p>
            <a:endParaRPr lang="en-US" dirty="0"/>
          </a:p>
          <a:p>
            <a:pPr marL="0" indent="0" algn="r">
              <a:buNone/>
            </a:pPr>
            <a:endParaRPr lang="en-US" baseline="0" dirty="0" smtClean="0"/>
          </a:p>
          <a:p>
            <a:pPr marL="0" indent="0" algn="r">
              <a:buNone/>
            </a:pPr>
            <a:endParaRPr lang="is-IS" dirty="0" smtClean="0"/>
          </a:p>
          <a:p>
            <a:pPr marL="0" indent="0" algn="r">
              <a:buNone/>
            </a:pPr>
            <a:endParaRPr lang="is-IS" dirty="0"/>
          </a:p>
          <a:p>
            <a:pPr marL="0" indent="0" algn="r">
              <a:buNone/>
            </a:pPr>
            <a:r>
              <a:rPr lang="is-IS" dirty="0" smtClean="0"/>
              <a:t>…</a:t>
            </a:r>
            <a:r>
              <a:rPr lang="en-US" baseline="0" dirty="0" smtClean="0"/>
              <a:t>It</a:t>
            </a:r>
            <a:r>
              <a:rPr lang="uk-UA" baseline="0" dirty="0" smtClean="0"/>
              <a:t>’</a:t>
            </a:r>
            <a:r>
              <a:rPr lang="en-US" baseline="0" dirty="0" smtClean="0"/>
              <a:t>s the fault of the designer.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32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03"/>
    </mc:Choice>
    <mc:Fallback xmlns="">
      <p:transition xmlns:p14="http://schemas.microsoft.com/office/powerpoint/2010/main" spd="slow" advTm="6270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3608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2"/>
    </mc:Choice>
    <mc:Fallback xmlns="">
      <p:transition xmlns:p14="http://schemas.microsoft.com/office/powerpoint/2010/main" spd="slow" advTm="195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Direct Trust model for all protocols: UDF</a:t>
            </a:r>
          </a:p>
          <a:p>
            <a:pPr lvl="1"/>
            <a:r>
              <a:rPr lang="en-US" dirty="0" smtClean="0"/>
              <a:t>OpenPGPv5</a:t>
            </a:r>
            <a:r>
              <a:rPr lang="en-US" baseline="0" dirty="0" smtClean="0"/>
              <a:t> should use UDF fingerprint</a:t>
            </a:r>
          </a:p>
          <a:p>
            <a:pPr lvl="1"/>
            <a:r>
              <a:rPr lang="en-US" baseline="0" dirty="0" smtClean="0"/>
              <a:t>Many opportunities for community improvements</a:t>
            </a:r>
          </a:p>
          <a:p>
            <a:pPr lvl="0"/>
            <a:r>
              <a:rPr lang="en-US" dirty="0" err="1" smtClean="0"/>
              <a:t>MeshMan</a:t>
            </a:r>
            <a:r>
              <a:rPr lang="en-US" dirty="0" smtClean="0"/>
              <a:t> for Application Configuration</a:t>
            </a:r>
          </a:p>
          <a:p>
            <a:pPr lvl="1"/>
            <a:r>
              <a:rPr lang="en-US" dirty="0" smtClean="0"/>
              <a:t>Best: Application pulls configuration from Mesh</a:t>
            </a:r>
          </a:p>
          <a:p>
            <a:pPr lvl="1"/>
            <a:r>
              <a:rPr lang="en-US" dirty="0" smtClean="0"/>
              <a:t>OK: </a:t>
            </a:r>
            <a:r>
              <a:rPr lang="en-US" dirty="0" err="1" smtClean="0"/>
              <a:t>Plugable</a:t>
            </a:r>
            <a:r>
              <a:rPr lang="en-US" baseline="0" dirty="0" smtClean="0"/>
              <a:t> interface for applications</a:t>
            </a:r>
          </a:p>
          <a:p>
            <a:pPr lvl="1"/>
            <a:r>
              <a:rPr lang="en-US" baseline="0" dirty="0" smtClean="0"/>
              <a:t>Need: Convert C# library to C</a:t>
            </a:r>
          </a:p>
          <a:p>
            <a:pPr lvl="0"/>
            <a:r>
              <a:rPr lang="en-US" dirty="0" smtClean="0"/>
              <a:t>Mesh/</a:t>
            </a:r>
            <a:r>
              <a:rPr lang="en-US" dirty="0" err="1" smtClean="0"/>
              <a:t>Recrypt</a:t>
            </a:r>
            <a:endParaRPr lang="en-US" dirty="0" smtClean="0"/>
          </a:p>
          <a:p>
            <a:pPr lvl="1"/>
            <a:r>
              <a:rPr lang="en-US" dirty="0" smtClean="0"/>
              <a:t>Add recryption features to legacy?</a:t>
            </a:r>
          </a:p>
          <a:p>
            <a:pPr lvl="1"/>
            <a:r>
              <a:rPr lang="en-US" dirty="0" smtClean="0"/>
              <a:t>Or move beyond</a:t>
            </a:r>
            <a:r>
              <a:rPr lang="en-US" baseline="0" dirty="0" smtClean="0"/>
              <a:t> legacy,</a:t>
            </a:r>
            <a:r>
              <a:rPr lang="en-US" dirty="0" smtClean="0"/>
              <a:t> including SMTP?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9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470"/>
    </mc:Choice>
    <mc:Fallback xmlns="">
      <p:transition xmlns:p14="http://schemas.microsoft.com/office/powerpoint/2010/main" spd="slow" advTm="13347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Mesh Usability Principles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Don’t change</a:t>
            </a:r>
            <a:r>
              <a:rPr lang="en-US" baseline="0" dirty="0" smtClean="0"/>
              <a:t> the user experience except to simplify</a:t>
            </a:r>
            <a:endParaRPr lang="en-US" dirty="0" smtClean="0"/>
          </a:p>
          <a:p>
            <a:r>
              <a:rPr lang="en-US" dirty="0" smtClean="0"/>
              <a:t>Don’t write instructions</a:t>
            </a:r>
          </a:p>
          <a:p>
            <a:r>
              <a:rPr lang="en-US" dirty="0" smtClean="0"/>
              <a:t>Strong cryptography simplifies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775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585"/>
    </mc:Choice>
    <mc:Fallback xmlns="">
      <p:transition xmlns:p14="http://schemas.microsoft.com/office/powerpoint/2010/main" spd="slow" advTm="14058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 every user had</a:t>
            </a:r>
            <a:r>
              <a:rPr lang="en-US" baseline="0" dirty="0" smtClean="0"/>
              <a:t> a trusted </a:t>
            </a:r>
            <a:r>
              <a:rPr lang="en-US" baseline="0" dirty="0" err="1" smtClean="0"/>
              <a:t>keypair</a:t>
            </a:r>
            <a:r>
              <a:rPr lang="is-IS" baseline="0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need for passwords</a:t>
            </a:r>
          </a:p>
          <a:p>
            <a:r>
              <a:rPr lang="en-US" dirty="0" smtClean="0"/>
              <a:t>Secure every communication End-to-End</a:t>
            </a:r>
          </a:p>
        </p:txBody>
      </p:sp>
    </p:spTree>
    <p:extLst>
      <p:ext uri="{BB962C8B-B14F-4D97-AF65-F5344CB8AC3E}">
        <p14:creationId xmlns:p14="http://schemas.microsoft.com/office/powerpoint/2010/main" val="212539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01"/>
    </mc:Choice>
    <mc:Fallback xmlns="">
      <p:transition xmlns:p14="http://schemas.microsoft.com/office/powerpoint/2010/main" spd="slow" advTm="3260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How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92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58"/>
    </mc:Choice>
    <mc:Fallback xmlns="">
      <p:transition xmlns:p14="http://schemas.microsoft.com/office/powerpoint/2010/main" spd="slow" advTm="3275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1850" y="1252760"/>
            <a:ext cx="10515600" cy="330971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Step 1: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 single trust model supporting every application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678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2.4|5.7|17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|50.5|56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4.6|35.4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0.7|3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1.3|3|6.9|30.2|1.9|4|37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5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2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4014</TotalTime>
  <Words>1414</Words>
  <Application>Microsoft Macintosh PowerPoint</Application>
  <PresentationFormat>Custom</PresentationFormat>
  <Paragraphs>286</Paragraphs>
  <Slides>51</Slides>
  <Notes>1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The Mathematical Mesh</vt:lpstr>
      <vt:lpstr>Before we start…</vt:lpstr>
      <vt:lpstr>Usability</vt:lpstr>
      <vt:lpstr>PowerPoint Presentation</vt:lpstr>
      <vt:lpstr>It isn’t the fault of the user</vt:lpstr>
      <vt:lpstr>Mesh Usability Principles</vt:lpstr>
      <vt:lpstr>If every user had a trusted keypair…</vt:lpstr>
      <vt:lpstr>How</vt:lpstr>
      <vt:lpstr>Step 1:  A single trust model supporting every application</vt:lpstr>
      <vt:lpstr>Direct Trust for every application</vt:lpstr>
      <vt:lpstr>UDF Presentation</vt:lpstr>
      <vt:lpstr>Word Presentation (Future)</vt:lpstr>
      <vt:lpstr>Graphical Presentation (Future)</vt:lpstr>
      <vt:lpstr>example.com.MB2GK-6DUF5-YGYYL-JNY5E.onion</vt:lpstr>
      <vt:lpstr>Strong DNS Name:  example.com.mb--2gk6d-uf5yg-yyljn-y5E</vt:lpstr>
      <vt:lpstr>Direct trust in applications</vt:lpstr>
      <vt:lpstr>Example Email Policy for alice@example.com</vt:lpstr>
      <vt:lpstr>Deployment option</vt:lpstr>
      <vt:lpstr>The Mesh</vt:lpstr>
      <vt:lpstr>Using the Mesh</vt:lpstr>
      <vt:lpstr>Creating a Profile</vt:lpstr>
      <vt:lpstr>Populating a Mail Profile</vt:lpstr>
      <vt:lpstr>Populating a Web Username/Password Profile</vt:lpstr>
      <vt:lpstr>The Mesh</vt:lpstr>
      <vt:lpstr>Connecting More Devices</vt:lpstr>
      <vt:lpstr>New Device</vt:lpstr>
      <vt:lpstr>Admin Device</vt:lpstr>
      <vt:lpstr>New Device</vt:lpstr>
      <vt:lpstr>Once Connected</vt:lpstr>
      <vt:lpstr>Automated Security is Better Security</vt:lpstr>
      <vt:lpstr>Under the covers</vt:lpstr>
      <vt:lpstr>Master private keys (signature, decryption)</vt:lpstr>
      <vt:lpstr>The Meta Mesh</vt:lpstr>
      <vt:lpstr>The Meta-Mesh</vt:lpstr>
      <vt:lpstr>If we designed OpenPGP key servers today...</vt:lpstr>
      <vt:lpstr>Meta Mesh Portal</vt:lpstr>
      <vt:lpstr>The Meta Mesh – Common Timestamp</vt:lpstr>
      <vt:lpstr>The Meta Mesh – Profile Mobility</vt:lpstr>
      <vt:lpstr>The Meta Mesh – Profile Publication</vt:lpstr>
      <vt:lpstr>Mesh Phase 3</vt:lpstr>
      <vt:lpstr>PKI Work Factor</vt:lpstr>
      <vt:lpstr>PKI work factor for personal email</vt:lpstr>
      <vt:lpstr>Trust Broker Portal</vt:lpstr>
      <vt:lpstr>Mesh/Recrypt</vt:lpstr>
      <vt:lpstr>Traditional (Symmetric) Encryption</vt:lpstr>
      <vt:lpstr>Public Key Encryption</vt:lpstr>
      <vt:lpstr>Public Key Proxy Re-Encryption</vt:lpstr>
      <vt:lpstr>Why is this useful?</vt:lpstr>
      <vt:lpstr>Mesh/PostQuantum</vt:lpstr>
      <vt:lpstr>Next Steps</vt:lpstr>
      <vt:lpstr>Next Steps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Mathematical Mesh</dc:title>
  <dc:creator>Phillip Hallam-Baker</dc:creator>
  <cp:lastModifiedBy>Phill Hallam-Baker</cp:lastModifiedBy>
  <cp:revision>25</cp:revision>
  <dcterms:created xsi:type="dcterms:W3CDTF">2016-09-03T15:59:38Z</dcterms:created>
  <dcterms:modified xsi:type="dcterms:W3CDTF">2016-09-08T10:19:30Z</dcterms:modified>
</cp:coreProperties>
</file>